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82" r:id="rId2"/>
    <p:sldId id="257" r:id="rId3"/>
    <p:sldId id="258" r:id="rId4"/>
    <p:sldId id="259" r:id="rId5"/>
    <p:sldId id="260" r:id="rId6"/>
    <p:sldId id="261" r:id="rId7"/>
    <p:sldId id="284" r:id="rId8"/>
    <p:sldId id="269" r:id="rId9"/>
    <p:sldId id="270" r:id="rId10"/>
    <p:sldId id="271" r:id="rId11"/>
    <p:sldId id="272" r:id="rId12"/>
    <p:sldId id="273" r:id="rId13"/>
    <p:sldId id="274" r:id="rId14"/>
    <p:sldId id="275" r:id="rId15"/>
    <p:sldId id="276" r:id="rId16"/>
    <p:sldId id="277" r:id="rId17"/>
    <p:sldId id="278" r:id="rId18"/>
    <p:sldId id="280" r:id="rId19"/>
    <p:sldId id="283"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5027" autoAdjust="0"/>
  </p:normalViewPr>
  <p:slideViewPr>
    <p:cSldViewPr>
      <p:cViewPr varScale="1">
        <p:scale>
          <a:sx n="70" d="100"/>
          <a:sy n="70" d="100"/>
        </p:scale>
        <p:origin x="-138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A57758-E7F2-4D3E-BCA0-7E34C0B970C6}" type="datetimeFigureOut">
              <a:rPr lang="el-GR" smtClean="0"/>
              <a:t>21/3/2020</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A65A74-E193-4539-A664-94BC8DFEF746}" type="slidenum">
              <a:rPr lang="el-GR" smtClean="0"/>
              <a:t>‹#›</a:t>
            </a:fld>
            <a:endParaRPr lang="el-GR"/>
          </a:p>
        </p:txBody>
      </p:sp>
    </p:spTree>
    <p:extLst>
      <p:ext uri="{BB962C8B-B14F-4D97-AF65-F5344CB8AC3E}">
        <p14:creationId xmlns:p14="http://schemas.microsoft.com/office/powerpoint/2010/main" val="3354648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ΝΝΝ</a:t>
            </a:r>
            <a:endParaRPr lang="el-GR" dirty="0"/>
          </a:p>
        </p:txBody>
      </p:sp>
      <p:sp>
        <p:nvSpPr>
          <p:cNvPr id="4" name="Θέση αριθμού διαφάνειας 3"/>
          <p:cNvSpPr>
            <a:spLocks noGrp="1"/>
          </p:cNvSpPr>
          <p:nvPr>
            <p:ph type="sldNum" sz="quarter" idx="10"/>
          </p:nvPr>
        </p:nvSpPr>
        <p:spPr/>
        <p:txBody>
          <a:bodyPr/>
          <a:lstStyle/>
          <a:p>
            <a:fld id="{99A65A74-E193-4539-A664-94BC8DFEF746}" type="slidenum">
              <a:rPr lang="el-GR" smtClean="0"/>
              <a:t>1</a:t>
            </a:fld>
            <a:endParaRPr lang="el-GR"/>
          </a:p>
        </p:txBody>
      </p:sp>
    </p:spTree>
    <p:extLst>
      <p:ext uri="{BB962C8B-B14F-4D97-AF65-F5344CB8AC3E}">
        <p14:creationId xmlns:p14="http://schemas.microsoft.com/office/powerpoint/2010/main" val="2436580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99A65A74-E193-4539-A664-94BC8DFEF746}" type="slidenum">
              <a:rPr lang="el-GR" smtClean="0"/>
              <a:t>8</a:t>
            </a:fld>
            <a:endParaRPr lang="el-GR"/>
          </a:p>
        </p:txBody>
      </p:sp>
    </p:spTree>
    <p:extLst>
      <p:ext uri="{BB962C8B-B14F-4D97-AF65-F5344CB8AC3E}">
        <p14:creationId xmlns:p14="http://schemas.microsoft.com/office/powerpoint/2010/main" val="419074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99A65A74-E193-4539-A664-94BC8DFEF746}" type="slidenum">
              <a:rPr lang="el-GR" smtClean="0"/>
              <a:t>18</a:t>
            </a:fld>
            <a:endParaRPr lang="el-GR"/>
          </a:p>
        </p:txBody>
      </p:sp>
    </p:spTree>
    <p:extLst>
      <p:ext uri="{BB962C8B-B14F-4D97-AF65-F5344CB8AC3E}">
        <p14:creationId xmlns:p14="http://schemas.microsoft.com/office/powerpoint/2010/main" val="2760832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A620E62D-BBC0-40DC-909B-4C569D7985E1}" type="datetime1">
              <a:rPr lang="el-GR" smtClean="0"/>
              <a:t>21/3/2020</a:t>
            </a:fld>
            <a:endParaRPr lang="el-GR"/>
          </a:p>
        </p:txBody>
      </p:sp>
      <p:sp>
        <p:nvSpPr>
          <p:cNvPr id="5" name="Θέση υποσέλιδου 4"/>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6" name="Θέση αριθμού διαφάνειας 5"/>
          <p:cNvSpPr>
            <a:spLocks noGrp="1"/>
          </p:cNvSpPr>
          <p:nvPr>
            <p:ph type="sldNum" sz="quarter" idx="12"/>
          </p:nvPr>
        </p:nvSpPr>
        <p:spPr/>
        <p:txBody>
          <a:bodyPr/>
          <a:lstStyle/>
          <a:p>
            <a:fld id="{017507B4-3634-4BA4-8045-6DEDE381AB64}" type="slidenum">
              <a:rPr lang="el-GR" smtClean="0"/>
              <a:t>‹#›</a:t>
            </a:fld>
            <a:endParaRPr lang="el-GR"/>
          </a:p>
        </p:txBody>
      </p:sp>
    </p:spTree>
    <p:extLst>
      <p:ext uri="{BB962C8B-B14F-4D97-AF65-F5344CB8AC3E}">
        <p14:creationId xmlns:p14="http://schemas.microsoft.com/office/powerpoint/2010/main" val="3033189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C575EDA-9323-4905-86A1-80B02835DF71}" type="datetime1">
              <a:rPr lang="el-GR" smtClean="0"/>
              <a:t>21/3/2020</a:t>
            </a:fld>
            <a:endParaRPr lang="el-GR"/>
          </a:p>
        </p:txBody>
      </p:sp>
      <p:sp>
        <p:nvSpPr>
          <p:cNvPr id="5" name="Θέση υποσέλιδου 4"/>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6" name="Θέση αριθμού διαφάνειας 5"/>
          <p:cNvSpPr>
            <a:spLocks noGrp="1"/>
          </p:cNvSpPr>
          <p:nvPr>
            <p:ph type="sldNum" sz="quarter" idx="12"/>
          </p:nvPr>
        </p:nvSpPr>
        <p:spPr/>
        <p:txBody>
          <a:bodyPr/>
          <a:lstStyle/>
          <a:p>
            <a:fld id="{017507B4-3634-4BA4-8045-6DEDE381AB64}" type="slidenum">
              <a:rPr lang="el-GR" smtClean="0"/>
              <a:t>‹#›</a:t>
            </a:fld>
            <a:endParaRPr lang="el-GR"/>
          </a:p>
        </p:txBody>
      </p:sp>
    </p:spTree>
    <p:extLst>
      <p:ext uri="{BB962C8B-B14F-4D97-AF65-F5344CB8AC3E}">
        <p14:creationId xmlns:p14="http://schemas.microsoft.com/office/powerpoint/2010/main" val="3321678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727F442-9C42-406A-AC6F-CD85949B518E}" type="datetime1">
              <a:rPr lang="el-GR" smtClean="0"/>
              <a:t>21/3/2020</a:t>
            </a:fld>
            <a:endParaRPr lang="el-GR"/>
          </a:p>
        </p:txBody>
      </p:sp>
      <p:sp>
        <p:nvSpPr>
          <p:cNvPr id="5" name="Θέση υποσέλιδου 4"/>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6" name="Θέση αριθμού διαφάνειας 5"/>
          <p:cNvSpPr>
            <a:spLocks noGrp="1"/>
          </p:cNvSpPr>
          <p:nvPr>
            <p:ph type="sldNum" sz="quarter" idx="12"/>
          </p:nvPr>
        </p:nvSpPr>
        <p:spPr/>
        <p:txBody>
          <a:bodyPr/>
          <a:lstStyle/>
          <a:p>
            <a:fld id="{017507B4-3634-4BA4-8045-6DEDE381AB64}" type="slidenum">
              <a:rPr lang="el-GR" smtClean="0"/>
              <a:t>‹#›</a:t>
            </a:fld>
            <a:endParaRPr lang="el-GR"/>
          </a:p>
        </p:txBody>
      </p:sp>
    </p:spTree>
    <p:extLst>
      <p:ext uri="{BB962C8B-B14F-4D97-AF65-F5344CB8AC3E}">
        <p14:creationId xmlns:p14="http://schemas.microsoft.com/office/powerpoint/2010/main" val="1222737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029874D-E81F-4F93-BA53-D5348EDC8AE5}" type="datetime1">
              <a:rPr lang="el-GR" smtClean="0"/>
              <a:t>21/3/2020</a:t>
            </a:fld>
            <a:endParaRPr lang="el-GR"/>
          </a:p>
        </p:txBody>
      </p:sp>
      <p:sp>
        <p:nvSpPr>
          <p:cNvPr id="5" name="Θέση υποσέλιδου 4"/>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6" name="Θέση αριθμού διαφάνειας 5"/>
          <p:cNvSpPr>
            <a:spLocks noGrp="1"/>
          </p:cNvSpPr>
          <p:nvPr>
            <p:ph type="sldNum" sz="quarter" idx="12"/>
          </p:nvPr>
        </p:nvSpPr>
        <p:spPr/>
        <p:txBody>
          <a:bodyPr/>
          <a:lstStyle/>
          <a:p>
            <a:fld id="{017507B4-3634-4BA4-8045-6DEDE381AB64}" type="slidenum">
              <a:rPr lang="el-GR" smtClean="0"/>
              <a:t>‹#›</a:t>
            </a:fld>
            <a:endParaRPr lang="el-GR"/>
          </a:p>
        </p:txBody>
      </p:sp>
    </p:spTree>
    <p:extLst>
      <p:ext uri="{BB962C8B-B14F-4D97-AF65-F5344CB8AC3E}">
        <p14:creationId xmlns:p14="http://schemas.microsoft.com/office/powerpoint/2010/main" val="2008883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5D97FD7F-B344-4B5F-93CE-5D94E5417D9B}" type="datetime1">
              <a:rPr lang="el-GR" smtClean="0"/>
              <a:t>21/3/2020</a:t>
            </a:fld>
            <a:endParaRPr lang="el-GR"/>
          </a:p>
        </p:txBody>
      </p:sp>
      <p:sp>
        <p:nvSpPr>
          <p:cNvPr id="5" name="Θέση υποσέλιδου 4"/>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6" name="Θέση αριθμού διαφάνειας 5"/>
          <p:cNvSpPr>
            <a:spLocks noGrp="1"/>
          </p:cNvSpPr>
          <p:nvPr>
            <p:ph type="sldNum" sz="quarter" idx="12"/>
          </p:nvPr>
        </p:nvSpPr>
        <p:spPr/>
        <p:txBody>
          <a:bodyPr/>
          <a:lstStyle/>
          <a:p>
            <a:fld id="{017507B4-3634-4BA4-8045-6DEDE381AB64}" type="slidenum">
              <a:rPr lang="el-GR" smtClean="0"/>
              <a:t>‹#›</a:t>
            </a:fld>
            <a:endParaRPr lang="el-GR"/>
          </a:p>
        </p:txBody>
      </p:sp>
    </p:spTree>
    <p:extLst>
      <p:ext uri="{BB962C8B-B14F-4D97-AF65-F5344CB8AC3E}">
        <p14:creationId xmlns:p14="http://schemas.microsoft.com/office/powerpoint/2010/main" val="424122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7F43EDDF-FAEE-4248-B9FE-1139E734A01B}" type="datetime1">
              <a:rPr lang="el-GR" smtClean="0"/>
              <a:t>21/3/2020</a:t>
            </a:fld>
            <a:endParaRPr lang="el-GR"/>
          </a:p>
        </p:txBody>
      </p:sp>
      <p:sp>
        <p:nvSpPr>
          <p:cNvPr id="6" name="Θέση υποσέλιδου 5"/>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7" name="Θέση αριθμού διαφάνειας 6"/>
          <p:cNvSpPr>
            <a:spLocks noGrp="1"/>
          </p:cNvSpPr>
          <p:nvPr>
            <p:ph type="sldNum" sz="quarter" idx="12"/>
          </p:nvPr>
        </p:nvSpPr>
        <p:spPr/>
        <p:txBody>
          <a:bodyPr/>
          <a:lstStyle/>
          <a:p>
            <a:fld id="{017507B4-3634-4BA4-8045-6DEDE381AB64}" type="slidenum">
              <a:rPr lang="el-GR" smtClean="0"/>
              <a:t>‹#›</a:t>
            </a:fld>
            <a:endParaRPr lang="el-GR"/>
          </a:p>
        </p:txBody>
      </p:sp>
    </p:spTree>
    <p:extLst>
      <p:ext uri="{BB962C8B-B14F-4D97-AF65-F5344CB8AC3E}">
        <p14:creationId xmlns:p14="http://schemas.microsoft.com/office/powerpoint/2010/main" val="161039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EE9F5FD5-9805-4DC8-8BD3-FD5D9ABA66E2}" type="datetime1">
              <a:rPr lang="el-GR" smtClean="0"/>
              <a:t>21/3/2020</a:t>
            </a:fld>
            <a:endParaRPr lang="el-GR"/>
          </a:p>
        </p:txBody>
      </p:sp>
      <p:sp>
        <p:nvSpPr>
          <p:cNvPr id="8" name="Θέση υποσέλιδου 7"/>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9" name="Θέση αριθμού διαφάνειας 8"/>
          <p:cNvSpPr>
            <a:spLocks noGrp="1"/>
          </p:cNvSpPr>
          <p:nvPr>
            <p:ph type="sldNum" sz="quarter" idx="12"/>
          </p:nvPr>
        </p:nvSpPr>
        <p:spPr/>
        <p:txBody>
          <a:bodyPr/>
          <a:lstStyle/>
          <a:p>
            <a:fld id="{017507B4-3634-4BA4-8045-6DEDE381AB64}" type="slidenum">
              <a:rPr lang="el-GR" smtClean="0"/>
              <a:t>‹#›</a:t>
            </a:fld>
            <a:endParaRPr lang="el-GR"/>
          </a:p>
        </p:txBody>
      </p:sp>
    </p:spTree>
    <p:extLst>
      <p:ext uri="{BB962C8B-B14F-4D97-AF65-F5344CB8AC3E}">
        <p14:creationId xmlns:p14="http://schemas.microsoft.com/office/powerpoint/2010/main" val="3979261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828DA06-FFFE-452E-AE60-B70CD73CD394}" type="datetime1">
              <a:rPr lang="el-GR" smtClean="0"/>
              <a:t>21/3/2020</a:t>
            </a:fld>
            <a:endParaRPr lang="el-GR"/>
          </a:p>
        </p:txBody>
      </p:sp>
      <p:sp>
        <p:nvSpPr>
          <p:cNvPr id="4" name="Θέση υποσέλιδου 3"/>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5" name="Θέση αριθμού διαφάνειας 4"/>
          <p:cNvSpPr>
            <a:spLocks noGrp="1"/>
          </p:cNvSpPr>
          <p:nvPr>
            <p:ph type="sldNum" sz="quarter" idx="12"/>
          </p:nvPr>
        </p:nvSpPr>
        <p:spPr/>
        <p:txBody>
          <a:bodyPr/>
          <a:lstStyle/>
          <a:p>
            <a:fld id="{017507B4-3634-4BA4-8045-6DEDE381AB64}" type="slidenum">
              <a:rPr lang="el-GR" smtClean="0"/>
              <a:t>‹#›</a:t>
            </a:fld>
            <a:endParaRPr lang="el-GR"/>
          </a:p>
        </p:txBody>
      </p:sp>
    </p:spTree>
    <p:extLst>
      <p:ext uri="{BB962C8B-B14F-4D97-AF65-F5344CB8AC3E}">
        <p14:creationId xmlns:p14="http://schemas.microsoft.com/office/powerpoint/2010/main" val="1494542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4529C50-9838-4844-9000-1894519DAF63}" type="datetime1">
              <a:rPr lang="el-GR" smtClean="0"/>
              <a:t>21/3/2020</a:t>
            </a:fld>
            <a:endParaRPr lang="el-GR"/>
          </a:p>
        </p:txBody>
      </p:sp>
      <p:sp>
        <p:nvSpPr>
          <p:cNvPr id="3" name="Θέση υποσέλιδου 2"/>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4" name="Θέση αριθμού διαφάνειας 3"/>
          <p:cNvSpPr>
            <a:spLocks noGrp="1"/>
          </p:cNvSpPr>
          <p:nvPr>
            <p:ph type="sldNum" sz="quarter" idx="12"/>
          </p:nvPr>
        </p:nvSpPr>
        <p:spPr/>
        <p:txBody>
          <a:bodyPr/>
          <a:lstStyle/>
          <a:p>
            <a:fld id="{017507B4-3634-4BA4-8045-6DEDE381AB64}" type="slidenum">
              <a:rPr lang="el-GR" smtClean="0"/>
              <a:t>‹#›</a:t>
            </a:fld>
            <a:endParaRPr lang="el-GR"/>
          </a:p>
        </p:txBody>
      </p:sp>
    </p:spTree>
    <p:extLst>
      <p:ext uri="{BB962C8B-B14F-4D97-AF65-F5344CB8AC3E}">
        <p14:creationId xmlns:p14="http://schemas.microsoft.com/office/powerpoint/2010/main" val="3918478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D9CAC93-08D5-4612-BACC-D06DED032842}" type="datetime1">
              <a:rPr lang="el-GR" smtClean="0"/>
              <a:t>21/3/2020</a:t>
            </a:fld>
            <a:endParaRPr lang="el-GR"/>
          </a:p>
        </p:txBody>
      </p:sp>
      <p:sp>
        <p:nvSpPr>
          <p:cNvPr id="6" name="Θέση υποσέλιδου 5"/>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7" name="Θέση αριθμού διαφάνειας 6"/>
          <p:cNvSpPr>
            <a:spLocks noGrp="1"/>
          </p:cNvSpPr>
          <p:nvPr>
            <p:ph type="sldNum" sz="quarter" idx="12"/>
          </p:nvPr>
        </p:nvSpPr>
        <p:spPr/>
        <p:txBody>
          <a:bodyPr/>
          <a:lstStyle/>
          <a:p>
            <a:fld id="{017507B4-3634-4BA4-8045-6DEDE381AB64}" type="slidenum">
              <a:rPr lang="el-GR" smtClean="0"/>
              <a:t>‹#›</a:t>
            </a:fld>
            <a:endParaRPr lang="el-GR"/>
          </a:p>
        </p:txBody>
      </p:sp>
    </p:spTree>
    <p:extLst>
      <p:ext uri="{BB962C8B-B14F-4D97-AF65-F5344CB8AC3E}">
        <p14:creationId xmlns:p14="http://schemas.microsoft.com/office/powerpoint/2010/main" val="3446838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D6905E62-70BE-4520-902B-CC0609A51C32}" type="datetime1">
              <a:rPr lang="el-GR" smtClean="0"/>
              <a:t>21/3/2020</a:t>
            </a:fld>
            <a:endParaRPr lang="el-GR"/>
          </a:p>
        </p:txBody>
      </p:sp>
      <p:sp>
        <p:nvSpPr>
          <p:cNvPr id="6" name="Θέση υποσέλιδου 5"/>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7" name="Θέση αριθμού διαφάνειας 6"/>
          <p:cNvSpPr>
            <a:spLocks noGrp="1"/>
          </p:cNvSpPr>
          <p:nvPr>
            <p:ph type="sldNum" sz="quarter" idx="12"/>
          </p:nvPr>
        </p:nvSpPr>
        <p:spPr/>
        <p:txBody>
          <a:bodyPr/>
          <a:lstStyle/>
          <a:p>
            <a:fld id="{017507B4-3634-4BA4-8045-6DEDE381AB64}" type="slidenum">
              <a:rPr lang="el-GR" smtClean="0"/>
              <a:t>‹#›</a:t>
            </a:fld>
            <a:endParaRPr lang="el-GR"/>
          </a:p>
        </p:txBody>
      </p:sp>
    </p:spTree>
    <p:extLst>
      <p:ext uri="{BB962C8B-B14F-4D97-AF65-F5344CB8AC3E}">
        <p14:creationId xmlns:p14="http://schemas.microsoft.com/office/powerpoint/2010/main" val="4232630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669BA8-A22E-4E3A-8EE1-F31C88F8DC30}" type="datetime1">
              <a:rPr lang="el-GR" smtClean="0"/>
              <a:t>21/3/2020</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1ο ΓΥΜΝΑΣΙΟ ΗΛΙΟΥΠΟΛΗΣ- ΤΕΧΝΟΛΟΓΙΑ Γ! ΤΑΞΗΣ 2019-2020</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7507B4-3634-4BA4-8045-6DEDE381AB64}" type="slidenum">
              <a:rPr lang="el-GR" smtClean="0"/>
              <a:t>‹#›</a:t>
            </a:fld>
            <a:endParaRPr lang="el-GR"/>
          </a:p>
        </p:txBody>
      </p:sp>
    </p:spTree>
    <p:extLst>
      <p:ext uri="{BB962C8B-B14F-4D97-AF65-F5344CB8AC3E}">
        <p14:creationId xmlns:p14="http://schemas.microsoft.com/office/powerpoint/2010/main" val="275256582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oulermatexnology@gmail.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908720"/>
          </a:xfrm>
          <a:solidFill>
            <a:srgbClr val="FF0066"/>
          </a:solidFill>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l-GR" sz="3200" dirty="0" smtClean="0"/>
              <a:t>   ΔΗΜΙΟΥΡΓΙΚΟΣ  ΧΡΟΝΟΣ  ΣΤΟ ΣΠΙΤΙ!</a:t>
            </a:r>
            <a:endParaRPr lang="el-GR" sz="3200" dirty="0"/>
          </a:p>
        </p:txBody>
      </p:sp>
      <p:sp>
        <p:nvSpPr>
          <p:cNvPr id="3" name="Θέση υποσέλιδου 2"/>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4" name="Θέση αριθμού διαφάνειας 3"/>
          <p:cNvSpPr>
            <a:spLocks noGrp="1"/>
          </p:cNvSpPr>
          <p:nvPr>
            <p:ph type="sldNum" sz="quarter" idx="12"/>
          </p:nvPr>
        </p:nvSpPr>
        <p:spPr/>
        <p:txBody>
          <a:bodyPr/>
          <a:lstStyle/>
          <a:p>
            <a:fld id="{017507B4-3634-4BA4-8045-6DEDE381AB64}" type="slidenum">
              <a:rPr lang="el-GR" smtClean="0"/>
              <a:t>1</a:t>
            </a:fld>
            <a:endParaRPr lang="el-GR"/>
          </a:p>
        </p:txBody>
      </p:sp>
      <p:sp>
        <p:nvSpPr>
          <p:cNvPr id="5" name="TextBox 4"/>
          <p:cNvSpPr txBox="1"/>
          <p:nvPr/>
        </p:nvSpPr>
        <p:spPr>
          <a:xfrm>
            <a:off x="1331640" y="1700808"/>
            <a:ext cx="72008" cy="369332"/>
          </a:xfrm>
          <a:prstGeom prst="rect">
            <a:avLst/>
          </a:prstGeom>
          <a:noFill/>
        </p:spPr>
        <p:txBody>
          <a:bodyPr wrap="square" rtlCol="0">
            <a:spAutoFit/>
          </a:bodyPr>
          <a:lstStyle/>
          <a:p>
            <a:r>
              <a:rPr lang="el-GR" dirty="0"/>
              <a:t> </a:t>
            </a:r>
          </a:p>
        </p:txBody>
      </p:sp>
      <p:sp>
        <p:nvSpPr>
          <p:cNvPr id="6" name="TextBox 5"/>
          <p:cNvSpPr txBox="1"/>
          <p:nvPr/>
        </p:nvSpPr>
        <p:spPr>
          <a:xfrm>
            <a:off x="0" y="908720"/>
            <a:ext cx="9144000" cy="4555093"/>
          </a:xfrm>
          <a:prstGeom prst="rect">
            <a:avLst/>
          </a:prstGeom>
          <a:solidFill>
            <a:schemeClr val="bg1">
              <a:lumMod val="50000"/>
              <a:lumOff val="50000"/>
            </a:schemeClr>
          </a:solidFill>
        </p:spPr>
        <p:txBody>
          <a:bodyPr wrap="square" rtlCol="0">
            <a:spAutoFit/>
          </a:bodyPr>
          <a:lstStyle/>
          <a:p>
            <a:r>
              <a:rPr lang="el-GR" dirty="0" smtClean="0"/>
              <a:t>Αγαπητοί μαθητές το σχολείο μας εδώ και μέρες είναι κλειστό λόγω της πανδημίας που πλήττει τον πλανήτη μας .Οι μέρες είναι δύσκολες και </a:t>
            </a:r>
            <a:r>
              <a:rPr lang="el-GR" dirty="0" smtClean="0"/>
              <a:t>οφείλουμε να </a:t>
            </a:r>
            <a:r>
              <a:rPr lang="el-GR" dirty="0" smtClean="0"/>
              <a:t>ακολουθούμε πιστά τις οδηγίες </a:t>
            </a:r>
            <a:r>
              <a:rPr lang="el-GR" dirty="0" smtClean="0"/>
              <a:t>του </a:t>
            </a:r>
            <a:r>
              <a:rPr lang="el-GR" dirty="0" smtClean="0"/>
              <a:t>κράτους. Γι αυτό </a:t>
            </a:r>
            <a:r>
              <a:rPr lang="el-GR" b="1" u="sng" dirty="0" smtClean="0">
                <a:solidFill>
                  <a:srgbClr val="FFFF00"/>
                </a:solidFill>
              </a:rPr>
              <a:t>ΜΕΝΟΥΜΕ ΣΠΙΤΙ </a:t>
            </a:r>
            <a:r>
              <a:rPr lang="el-GR" dirty="0" smtClean="0"/>
              <a:t>για να προστατέψουμε τον εαυτό μας και τους αγαπημένους </a:t>
            </a:r>
            <a:r>
              <a:rPr lang="el-GR" dirty="0" err="1" smtClean="0"/>
              <a:t>μας.Το</a:t>
            </a:r>
            <a:r>
              <a:rPr lang="el-GR" dirty="0" smtClean="0"/>
              <a:t> Υπουργείο Παιδείας μας συνέστησε την εξ αποστάσεως διδασκαλία προκειμένου να συνεχίσουμε την μετάδοση της γνώσης γιατί όλο αυτό που συμβαίνει δεν ξέρουμε πότε θα τελειώσει.</a:t>
            </a:r>
          </a:p>
          <a:p>
            <a:r>
              <a:rPr lang="el-GR" dirty="0" smtClean="0"/>
              <a:t>Στο μάθημα της ΤΕΧΝΟΛΟΓΙΑΣ έχουμε ξεκινήσει την πειραματική μας έρευνα .</a:t>
            </a:r>
            <a:r>
              <a:rPr lang="el-GR" dirty="0" err="1" smtClean="0"/>
              <a:t>Ολοι</a:t>
            </a:r>
            <a:r>
              <a:rPr lang="el-GR" dirty="0" smtClean="0"/>
              <a:t> οι μαθητές  των Γ2,Γ3,Γ4  έχετε επιλέξει τον τίτλο της έρευνας που θα κάνετε .Με βάση τα φυλλάδια που σας έχω δώσει συνεχίστε την έρευνα σας .Μην ξεχνάτε να φωτογραφίζετε όλη την διαδικασία, χρησιμοποιήστε </a:t>
            </a:r>
            <a:r>
              <a:rPr lang="el-GR" dirty="0" err="1" smtClean="0"/>
              <a:t>εικόνες,διαγράμματα</a:t>
            </a:r>
            <a:r>
              <a:rPr lang="el-GR" dirty="0" smtClean="0"/>
              <a:t> ,</a:t>
            </a:r>
            <a:r>
              <a:rPr lang="el-GR" dirty="0" err="1" smtClean="0"/>
              <a:t>πίνακες,κατανοητό</a:t>
            </a:r>
            <a:r>
              <a:rPr lang="el-GR" dirty="0" smtClean="0"/>
              <a:t> </a:t>
            </a:r>
            <a:r>
              <a:rPr lang="el-GR" dirty="0" err="1" smtClean="0"/>
              <a:t>κείμενο.Όπως</a:t>
            </a:r>
            <a:r>
              <a:rPr lang="el-GR" dirty="0" smtClean="0"/>
              <a:t> έχουμε πει θα την παρουσιάσετε σε</a:t>
            </a:r>
            <a:r>
              <a:rPr lang="en-US" dirty="0" smtClean="0"/>
              <a:t> </a:t>
            </a:r>
            <a:r>
              <a:rPr lang="el-GR" dirty="0" smtClean="0"/>
              <a:t> μορφή </a:t>
            </a:r>
            <a:r>
              <a:rPr lang="en-US" sz="2000" b="1" u="sng" dirty="0">
                <a:solidFill>
                  <a:srgbClr val="FFFF00"/>
                </a:solidFill>
              </a:rPr>
              <a:t>P</a:t>
            </a:r>
            <a:r>
              <a:rPr lang="en-US" sz="2000" b="1" u="sng" dirty="0" smtClean="0">
                <a:solidFill>
                  <a:srgbClr val="FFFF00"/>
                </a:solidFill>
              </a:rPr>
              <a:t>owerPoint</a:t>
            </a:r>
            <a:r>
              <a:rPr lang="el-GR" sz="2000" b="1" u="sng" dirty="0" smtClean="0">
                <a:solidFill>
                  <a:srgbClr val="FFFF00"/>
                </a:solidFill>
              </a:rPr>
              <a:t>.</a:t>
            </a:r>
          </a:p>
          <a:p>
            <a:r>
              <a:rPr lang="el-GR" dirty="0" smtClean="0"/>
              <a:t>Δυο μαθητές εξέφρασαν την επιθυμία να την κάνουν γραπτώς( </a:t>
            </a:r>
            <a:r>
              <a:rPr lang="el-GR" dirty="0" err="1" smtClean="0"/>
              <a:t>χειρόγραφα).Σας</a:t>
            </a:r>
            <a:r>
              <a:rPr lang="el-GR" dirty="0" smtClean="0"/>
              <a:t> δίνω και κάποιο επιπλέον υλικό μελετήστε το.</a:t>
            </a:r>
          </a:p>
          <a:p>
            <a:r>
              <a:rPr lang="el-GR" dirty="0" smtClean="0"/>
              <a:t>Για </a:t>
            </a:r>
            <a:r>
              <a:rPr lang="el-GR" dirty="0" smtClean="0"/>
              <a:t>ότι χρειαστείτε επικοινωνήστε μαζί μου με το </a:t>
            </a:r>
            <a:r>
              <a:rPr lang="en-US" dirty="0" smtClean="0"/>
              <a:t>mail </a:t>
            </a:r>
            <a:r>
              <a:rPr lang="el-GR" dirty="0" smtClean="0"/>
              <a:t>που μου στείλατε και την προηγούμενη φορά  το επισυνάπτω </a:t>
            </a:r>
            <a:r>
              <a:rPr lang="en-US" dirty="0" smtClean="0"/>
              <a:t>: </a:t>
            </a:r>
            <a:r>
              <a:rPr lang="en-US" dirty="0" smtClean="0">
                <a:hlinkClick r:id="rId3"/>
              </a:rPr>
              <a:t>goulermatexnology@gmail.com</a:t>
            </a:r>
            <a:endParaRPr lang="en-US" dirty="0" smtClean="0"/>
          </a:p>
          <a:p>
            <a:r>
              <a:rPr lang="el-GR" dirty="0" smtClean="0"/>
              <a:t>Εύχομαι δημιουργική απασχόληση ,καλές γιορτές ,να έχετε υγεία εσείς και οι οικογένειες σας!</a:t>
            </a:r>
            <a:endParaRPr lang="el-GR" dirty="0"/>
          </a:p>
        </p:txBody>
      </p:sp>
    </p:spTree>
    <p:extLst>
      <p:ext uri="{BB962C8B-B14F-4D97-AF65-F5344CB8AC3E}">
        <p14:creationId xmlns:p14="http://schemas.microsoft.com/office/powerpoint/2010/main" val="3243648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467544" y="260648"/>
            <a:ext cx="8496944" cy="295465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endParaRPr lang="el-GR" sz="2800" b="1" u="sng" dirty="0" smtClean="0">
              <a:solidFill>
                <a:srgbClr val="FF0000"/>
              </a:solidFill>
            </a:endParaRPr>
          </a:p>
          <a:p>
            <a:r>
              <a:rPr lang="el-GR" sz="2800" b="1" u="sng" dirty="0" smtClean="0">
                <a:solidFill>
                  <a:srgbClr val="FF0000"/>
                </a:solidFill>
              </a:rPr>
              <a:t>3.Περιγραφή του σκοπού της έρευνας </a:t>
            </a:r>
            <a:endParaRPr lang="el-GR" sz="2800" dirty="0"/>
          </a:p>
          <a:p>
            <a:endParaRPr lang="el-GR" sz="2800" dirty="0" smtClean="0"/>
          </a:p>
          <a:p>
            <a:r>
              <a:rPr lang="el-GR" sz="2800" dirty="0" smtClean="0"/>
              <a:t>Στο κεφάλαιο αυτό ο ερευνητής αναλύει και εξηγεί τους λόγους (από την πλευρά του ερευνητή) για τους οποίους πραγματοποίησε την έρευνα</a:t>
            </a:r>
            <a:r>
              <a:rPr lang="el-GR" dirty="0" smtClean="0"/>
              <a:t>.                                               (</a:t>
            </a:r>
            <a:r>
              <a:rPr lang="el-GR" dirty="0"/>
              <a:t>1-2 διαφάνειες</a:t>
            </a:r>
            <a:r>
              <a:rPr lang="el-GR" sz="2400" dirty="0"/>
              <a:t>)</a:t>
            </a:r>
          </a:p>
          <a:p>
            <a:endParaRPr lang="el-GR" dirty="0"/>
          </a:p>
        </p:txBody>
      </p:sp>
      <p:sp>
        <p:nvSpPr>
          <p:cNvPr id="3" name="Θέση υποσέλιδου 2"/>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4" name="Θέση αριθμού διαφάνειας 3"/>
          <p:cNvSpPr>
            <a:spLocks noGrp="1"/>
          </p:cNvSpPr>
          <p:nvPr>
            <p:ph type="sldNum" sz="quarter" idx="12"/>
          </p:nvPr>
        </p:nvSpPr>
        <p:spPr/>
        <p:txBody>
          <a:bodyPr/>
          <a:lstStyle/>
          <a:p>
            <a:fld id="{017507B4-3634-4BA4-8045-6DEDE381AB64}" type="slidenum">
              <a:rPr lang="el-GR" smtClean="0"/>
              <a:t>10</a:t>
            </a:fld>
            <a:endParaRPr lang="el-GR"/>
          </a:p>
        </p:txBody>
      </p:sp>
    </p:spTree>
    <p:extLst>
      <p:ext uri="{BB962C8B-B14F-4D97-AF65-F5344CB8AC3E}">
        <p14:creationId xmlns:p14="http://schemas.microsoft.com/office/powerpoint/2010/main" val="784122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07818" y="188641"/>
            <a:ext cx="8640960" cy="550920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l-GR" sz="2800" b="1" u="sng" dirty="0" smtClean="0">
                <a:solidFill>
                  <a:srgbClr val="FF0000"/>
                </a:solidFill>
              </a:rPr>
              <a:t>4.Περιγραφή των κοινωνικών αναγκών που εξυπηρετεί η έρευνα </a:t>
            </a:r>
            <a:endParaRPr lang="el-GR" sz="2800" dirty="0"/>
          </a:p>
          <a:p>
            <a:endParaRPr lang="el-GR" sz="2400" dirty="0" smtClean="0"/>
          </a:p>
          <a:p>
            <a:r>
              <a:rPr lang="el-GR" sz="2400" dirty="0" smtClean="0"/>
              <a:t> Στο κεφάλαιο αυτό ο ερευνητής αναλύει τη χρησιμότητα της έρευνας που πραγματοποίησε, στο κοινωνικό σύνολο. </a:t>
            </a:r>
          </a:p>
          <a:p>
            <a:r>
              <a:rPr lang="el-GR" sz="2400" dirty="0" smtClean="0"/>
              <a:t>Η ανάλυση αυτή αντικατοπτρίζει τις γνώσεις του μελετητή, καθώς και το μέγεθος της βιβλιογραφίας που χρησιμοποίησε.</a:t>
            </a:r>
          </a:p>
          <a:p>
            <a:r>
              <a:rPr lang="el-GR" sz="2400" dirty="0" smtClean="0"/>
              <a:t> Στο κεφάλαιο αυτό θα πρέπει ο ερευνητής να εξηγήσει τους </a:t>
            </a:r>
            <a:r>
              <a:rPr lang="el-GR" sz="2400" u="sng" dirty="0" smtClean="0"/>
              <a:t>λόγους</a:t>
            </a:r>
            <a:r>
              <a:rPr lang="el-GR" sz="2400" dirty="0" smtClean="0"/>
              <a:t> για τους οποίους η συγκεκριμένη έρευνα βελτιώνει την υπάρχουσα κατάσταση στον τομέα που αναφέρεται</a:t>
            </a:r>
            <a:r>
              <a:rPr lang="el-GR" sz="2400" dirty="0"/>
              <a:t>. </a:t>
            </a:r>
            <a:endParaRPr lang="el-GR" sz="2400" dirty="0" smtClean="0"/>
          </a:p>
          <a:p>
            <a:endParaRPr lang="el-GR" sz="2400" dirty="0"/>
          </a:p>
          <a:p>
            <a:endParaRPr lang="el-GR" sz="2400" dirty="0" smtClean="0"/>
          </a:p>
          <a:p>
            <a:r>
              <a:rPr lang="el-GR" sz="2400" dirty="0"/>
              <a:t> </a:t>
            </a:r>
            <a:r>
              <a:rPr lang="el-GR" sz="2400" dirty="0" smtClean="0"/>
              <a:t>                                                                                           (</a:t>
            </a:r>
            <a:r>
              <a:rPr lang="el-GR" sz="2400" dirty="0"/>
              <a:t>1-2 διαφάνειες</a:t>
            </a:r>
            <a:r>
              <a:rPr lang="el-GR" sz="3200" dirty="0"/>
              <a:t>)</a:t>
            </a:r>
          </a:p>
          <a:p>
            <a:endParaRPr lang="el-GR" sz="2400" dirty="0"/>
          </a:p>
        </p:txBody>
      </p:sp>
      <p:sp>
        <p:nvSpPr>
          <p:cNvPr id="3" name="Θέση υποσέλιδου 2"/>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4" name="Θέση αριθμού διαφάνειας 3"/>
          <p:cNvSpPr>
            <a:spLocks noGrp="1"/>
          </p:cNvSpPr>
          <p:nvPr>
            <p:ph type="sldNum" sz="quarter" idx="12"/>
          </p:nvPr>
        </p:nvSpPr>
        <p:spPr/>
        <p:txBody>
          <a:bodyPr/>
          <a:lstStyle/>
          <a:p>
            <a:fld id="{017507B4-3634-4BA4-8045-6DEDE381AB64}" type="slidenum">
              <a:rPr lang="el-GR" smtClean="0"/>
              <a:t>11</a:t>
            </a:fld>
            <a:endParaRPr lang="el-GR"/>
          </a:p>
        </p:txBody>
      </p:sp>
    </p:spTree>
    <p:extLst>
      <p:ext uri="{BB962C8B-B14F-4D97-AF65-F5344CB8AC3E}">
        <p14:creationId xmlns:p14="http://schemas.microsoft.com/office/powerpoint/2010/main" val="11616892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79512" y="188640"/>
            <a:ext cx="8964488" cy="65556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l-GR" sz="2800" b="1" u="sng" dirty="0" smtClean="0">
                <a:solidFill>
                  <a:srgbClr val="FF0000"/>
                </a:solidFill>
              </a:rPr>
              <a:t>5.Διαμόρφωση της υπόθεσης της έρευνας </a:t>
            </a:r>
            <a:endParaRPr lang="el-GR" sz="2800" dirty="0"/>
          </a:p>
          <a:p>
            <a:r>
              <a:rPr lang="el-GR" sz="2400" dirty="0" smtClean="0"/>
              <a:t>Η υπόθεση έχει ιδιαίτερη σημασία για μια έρευνα, και αποτελεί τον κεντρικό άξονα γύρω από τον οποίο περιστρέφεται όλη η διαδικασία της έρευνας.</a:t>
            </a:r>
          </a:p>
          <a:p>
            <a:r>
              <a:rPr lang="el-GR" sz="2400" dirty="0" smtClean="0"/>
              <a:t> Με βάση τις γνώσεις του ο ερευνητής διατυπώνει μια υπόθεση σε σχέση με τη μεταβλητή ή τις μεταβλητές που μελετάει.</a:t>
            </a:r>
          </a:p>
          <a:p>
            <a:r>
              <a:rPr lang="el-GR" sz="2400" dirty="0" smtClean="0"/>
              <a:t> Ο ερευνητής θα πρέπει στη συνέχεια να εκτελέσει έναν αριθμό πειραμάτων, που τα αποτελέσματά τους θα υποστηρίζουν ή θα απορρίπτουν την αρχική υπόθεση (οπότε θα προκύψουν και ανάλογα συμπεράσματα).</a:t>
            </a:r>
          </a:p>
          <a:p>
            <a:r>
              <a:rPr lang="el-GR" sz="2400" dirty="0" smtClean="0"/>
              <a:t> Σε επιστημονικές έρευνες απαιτείται στατιστική ανάλυση των πειραματικών αποτελεσμάτων (και ένας ικανοποιητικός αριθμός πειραμάτων) ώστε να θεμελιώνεται μαθηματικά η αποδοχή ή όχι της αρχικής υπόθεσης της έρευνας. </a:t>
            </a:r>
          </a:p>
          <a:p>
            <a:r>
              <a:rPr lang="el-GR" sz="2400" dirty="0" smtClean="0"/>
              <a:t>Η στατιστική ανάλυση υποστηρίζει ή απορρίπτει την αρχική υπόθεση της έρευνας</a:t>
            </a:r>
            <a:r>
              <a:rPr lang="el-GR" sz="2400" dirty="0" smtClean="0"/>
              <a:t>.                                                                          </a:t>
            </a:r>
            <a:r>
              <a:rPr lang="el-GR" sz="2400" dirty="0"/>
              <a:t>(1-2 διαφάνειες</a:t>
            </a:r>
            <a:r>
              <a:rPr lang="el-GR" sz="3200" dirty="0"/>
              <a:t>)</a:t>
            </a:r>
          </a:p>
          <a:p>
            <a:endParaRPr lang="el-GR" sz="2400" dirty="0"/>
          </a:p>
        </p:txBody>
      </p:sp>
      <p:sp>
        <p:nvSpPr>
          <p:cNvPr id="3" name="Θέση υποσέλιδου 2"/>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4" name="Θέση αριθμού διαφάνειας 3"/>
          <p:cNvSpPr>
            <a:spLocks noGrp="1"/>
          </p:cNvSpPr>
          <p:nvPr>
            <p:ph type="sldNum" sz="quarter" idx="12"/>
          </p:nvPr>
        </p:nvSpPr>
        <p:spPr/>
        <p:txBody>
          <a:bodyPr/>
          <a:lstStyle/>
          <a:p>
            <a:fld id="{017507B4-3634-4BA4-8045-6DEDE381AB64}" type="slidenum">
              <a:rPr lang="el-GR" smtClean="0"/>
              <a:t>12</a:t>
            </a:fld>
            <a:endParaRPr lang="el-GR"/>
          </a:p>
        </p:txBody>
      </p:sp>
    </p:spTree>
    <p:extLst>
      <p:ext uri="{BB962C8B-B14F-4D97-AF65-F5344CB8AC3E}">
        <p14:creationId xmlns:p14="http://schemas.microsoft.com/office/powerpoint/2010/main" val="2811695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0"/>
            <a:ext cx="9144000" cy="575542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l-GR" sz="2400" b="1" u="sng" dirty="0" smtClean="0">
                <a:solidFill>
                  <a:srgbClr val="FF0000"/>
                </a:solidFill>
              </a:rPr>
              <a:t>6.Ανάλυση των παραμέτρων που θεωρήθηκαν ότι δεν επηρεάζουν τα αποτελέσματα της έρευνας.</a:t>
            </a:r>
          </a:p>
          <a:p>
            <a:endParaRPr lang="el-GR" sz="2400" b="1" u="sng" dirty="0" smtClean="0">
              <a:solidFill>
                <a:srgbClr val="FF0000"/>
              </a:solidFill>
            </a:endParaRPr>
          </a:p>
          <a:p>
            <a:r>
              <a:rPr lang="el-GR" sz="2400" dirty="0" smtClean="0"/>
              <a:t>Σε πειράματα πάντοτε υπάρχουν παράμετροι που ίσως επηρεάζουν τα πειραματικά αποτελέσματα, και που θεωρούνται από τον μελετητή σαν αμελητέες. </a:t>
            </a:r>
          </a:p>
          <a:p>
            <a:r>
              <a:rPr lang="el-GR" sz="2400" dirty="0" smtClean="0"/>
              <a:t>Για παράδειγμα μπορεί να θεωρηθεί ότι οι μεταβολές της θερμοκρασίας του χώρου του εργαστηρίου δεν επηρέασαν τα πειραματικά αποτελέσματα. </a:t>
            </a:r>
          </a:p>
          <a:p>
            <a:r>
              <a:rPr lang="el-GR" sz="2400" dirty="0" smtClean="0"/>
              <a:t>Οι παράμετροι που θεωρήθηκαν αμελητέες θα πρέπει να καθοριστούν με ακρίβεια από τον μελετητή. </a:t>
            </a:r>
          </a:p>
          <a:p>
            <a:r>
              <a:rPr lang="el-GR" sz="2400" dirty="0" smtClean="0"/>
              <a:t>Το γεγονός αυτό θα αποτελέσει ένα κριτήριο με ιδιαίτερη βαρύτητα για να κριθεί η αξία των πειραματικών αποτελεσμάτων της έρευνας.  </a:t>
            </a:r>
            <a:endParaRPr lang="el-GR" sz="2400" dirty="0" smtClean="0"/>
          </a:p>
          <a:p>
            <a:r>
              <a:rPr lang="el-GR" sz="2400" dirty="0" smtClean="0"/>
              <a:t>                                                                                                    (</a:t>
            </a:r>
            <a:r>
              <a:rPr lang="el-GR" sz="2400" dirty="0"/>
              <a:t>1-2 διαφάνειες</a:t>
            </a:r>
            <a:r>
              <a:rPr lang="el-GR" sz="3200" dirty="0"/>
              <a:t>)</a:t>
            </a:r>
          </a:p>
          <a:p>
            <a:endParaRPr lang="el-GR" sz="2400" dirty="0"/>
          </a:p>
        </p:txBody>
      </p:sp>
      <p:sp>
        <p:nvSpPr>
          <p:cNvPr id="3" name="Θέση υποσέλιδου 2"/>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4" name="Θέση αριθμού διαφάνειας 3"/>
          <p:cNvSpPr>
            <a:spLocks noGrp="1"/>
          </p:cNvSpPr>
          <p:nvPr>
            <p:ph type="sldNum" sz="quarter" idx="12"/>
          </p:nvPr>
        </p:nvSpPr>
        <p:spPr/>
        <p:txBody>
          <a:bodyPr/>
          <a:lstStyle/>
          <a:p>
            <a:fld id="{017507B4-3634-4BA4-8045-6DEDE381AB64}" type="slidenum">
              <a:rPr lang="el-GR" smtClean="0"/>
              <a:t>13</a:t>
            </a:fld>
            <a:endParaRPr lang="el-GR"/>
          </a:p>
        </p:txBody>
      </p:sp>
    </p:spTree>
    <p:extLst>
      <p:ext uri="{BB962C8B-B14F-4D97-AF65-F5344CB8AC3E}">
        <p14:creationId xmlns:p14="http://schemas.microsoft.com/office/powerpoint/2010/main" val="476348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0"/>
            <a:ext cx="9144000" cy="65556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l-GR" sz="2800" b="1" u="sng" dirty="0" smtClean="0">
                <a:solidFill>
                  <a:srgbClr val="FF0000"/>
                </a:solidFill>
              </a:rPr>
              <a:t>7.Περιγραφή των ορίων- περιορισμών της έρευνας </a:t>
            </a:r>
            <a:endParaRPr lang="el-GR" sz="2800" b="1" u="sng" dirty="0">
              <a:solidFill>
                <a:srgbClr val="FF0000"/>
              </a:solidFill>
            </a:endParaRPr>
          </a:p>
          <a:p>
            <a:r>
              <a:rPr lang="el-GR" sz="2400" dirty="0" smtClean="0"/>
              <a:t>Στο κεφάλαιο αυτό ο ερευνητής αναλύει όλους τους συντελεστές που τείνουν να περιορίσουν την αξιοπιστία της έρευνας . Για παράδειγμα, Ο αριθμός των πειραμάτων. Η αξιοπιστία μιας έρευνας είναι μεγαλύτερη όταν τα συμπεράσματα στα οποία καταλήγει είναι αποτέλεσμα ενός μεγάλου αριθμού πειραμάτων. Δηλαδή ένας περιορισμός σε μια έρευνα μπορεί να είναι ο αριθμός των πειραμάτων που έγιναν. Η χρονική διάρκεια της έρευνας. Αν οι παρατηρήσεις (πειράματα) καλύπτουν μεγάλο χρονικό διάστημα αυξάνεται η αξιοπιστία της έρευνας. Ο τρόπος ανάλυσης των πειραματικών αποτελεσμάτων κλπ. Ορισμένες μέθοδοι ανάλυσης εξασφαλίζουν μεγαλύτερη αξιοπιστία των αποτελεσμάτων συγκριτικά με άλλες. Η περιγραφή των περιορισμών της έρευνας απεικονίζει το βαθμό στον οποίο ο ερευνητής ήταν ικανός να παρατηρήσει τα πειράματα και να προσδιορίσει τους συντελεστές εκείνους που περιορίζουν την αξιοπιστία των πειραματικών αποτελεσμάτων. </a:t>
            </a:r>
            <a:r>
              <a:rPr lang="el-GR" sz="2400" dirty="0"/>
              <a:t> </a:t>
            </a:r>
            <a:r>
              <a:rPr lang="el-GR" sz="2400" dirty="0" smtClean="0"/>
              <a:t>                                         </a:t>
            </a:r>
            <a:r>
              <a:rPr lang="el-GR" sz="2400" dirty="0"/>
              <a:t>(1-2 διαφάνειες</a:t>
            </a:r>
            <a:r>
              <a:rPr lang="el-GR" sz="3200" dirty="0"/>
              <a:t>)</a:t>
            </a:r>
          </a:p>
          <a:p>
            <a:endParaRPr lang="el-GR" sz="2400" dirty="0"/>
          </a:p>
        </p:txBody>
      </p:sp>
      <p:sp>
        <p:nvSpPr>
          <p:cNvPr id="3" name="Θέση υποσέλιδου 2"/>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4" name="Θέση αριθμού διαφάνειας 3"/>
          <p:cNvSpPr>
            <a:spLocks noGrp="1"/>
          </p:cNvSpPr>
          <p:nvPr>
            <p:ph type="sldNum" sz="quarter" idx="12"/>
          </p:nvPr>
        </p:nvSpPr>
        <p:spPr/>
        <p:txBody>
          <a:bodyPr/>
          <a:lstStyle/>
          <a:p>
            <a:fld id="{017507B4-3634-4BA4-8045-6DEDE381AB64}" type="slidenum">
              <a:rPr lang="el-GR" smtClean="0"/>
              <a:t>14</a:t>
            </a:fld>
            <a:endParaRPr lang="el-GR"/>
          </a:p>
        </p:txBody>
      </p:sp>
    </p:spTree>
    <p:extLst>
      <p:ext uri="{BB962C8B-B14F-4D97-AF65-F5344CB8AC3E}">
        <p14:creationId xmlns:p14="http://schemas.microsoft.com/office/powerpoint/2010/main" val="2131343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0"/>
            <a:ext cx="9144000" cy="581697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l-GR" sz="2800" b="1" u="sng" dirty="0" smtClean="0">
                <a:solidFill>
                  <a:srgbClr val="FF0000"/>
                </a:solidFill>
              </a:rPr>
              <a:t>8.Περιγραφή της διαδικασίας που ακολούθησε ο ερευνητής </a:t>
            </a:r>
          </a:p>
          <a:p>
            <a:endParaRPr lang="el-GR" sz="2400" dirty="0"/>
          </a:p>
          <a:p>
            <a:r>
              <a:rPr lang="el-GR" sz="2400" dirty="0" smtClean="0"/>
              <a:t>Στο κεφάλαιο αυτό περιγράφεται με λεπτομέρειες η διαδικασία που ακολούθησε ο μελετητής στην έρευνά του. </a:t>
            </a:r>
          </a:p>
          <a:p>
            <a:r>
              <a:rPr lang="el-GR" sz="2400" dirty="0" smtClean="0"/>
              <a:t>Ο σκοπός είναι να προσφέρει ο ερευνητής στον αναγνώστη μια εικόνα του τρόπου με τον οποίο οργάνωσε τη μελέτη του, πραγματοποίησε τα πειράματά του, ανάλυσε τα πειραματικά αποτελέσματα, και έγραψε τη σχετική έκθεση πάνω στην έρευνα που πραγματοποίησε. </a:t>
            </a:r>
          </a:p>
          <a:p>
            <a:r>
              <a:rPr lang="el-GR" sz="2400" dirty="0" smtClean="0"/>
              <a:t>Έτσι ο αναγνώστης έχει τη δυνατότητα να κρίνει μόνος του, για παράδειγμα αν η έρευνα αναφέρεται πραγματικά στο πρόβλημα που δήλωσε αρχικά ο ερευνητής, αν εξυπηρετεί τις κοινωνικές ανάγκες που δήλωσε ο ερευνητής, αν οι περιορισμοί και οι υποθέσεις που έκανε ο ερευνητής είναι σωστοί, και γενικά μπορεί να κρίνει εύκολα την πιστότητα και την αξιοπιστία της έρευνας</a:t>
            </a:r>
            <a:r>
              <a:rPr lang="el-GR" sz="2400" dirty="0"/>
              <a:t>. </a:t>
            </a:r>
            <a:r>
              <a:rPr lang="el-GR" sz="2400" dirty="0" smtClean="0"/>
              <a:t>                      (1-8 </a:t>
            </a:r>
            <a:r>
              <a:rPr lang="el-GR" sz="2400" dirty="0"/>
              <a:t>διαφάνειες</a:t>
            </a:r>
            <a:r>
              <a:rPr lang="el-GR" sz="3200" dirty="0"/>
              <a:t>)</a:t>
            </a:r>
          </a:p>
          <a:p>
            <a:endParaRPr lang="el-GR" sz="2400" dirty="0"/>
          </a:p>
        </p:txBody>
      </p:sp>
      <p:sp>
        <p:nvSpPr>
          <p:cNvPr id="3" name="Θέση υποσέλιδου 2"/>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4" name="Θέση αριθμού διαφάνειας 3"/>
          <p:cNvSpPr>
            <a:spLocks noGrp="1"/>
          </p:cNvSpPr>
          <p:nvPr>
            <p:ph type="sldNum" sz="quarter" idx="12"/>
          </p:nvPr>
        </p:nvSpPr>
        <p:spPr/>
        <p:txBody>
          <a:bodyPr/>
          <a:lstStyle/>
          <a:p>
            <a:fld id="{017507B4-3634-4BA4-8045-6DEDE381AB64}" type="slidenum">
              <a:rPr lang="el-GR" smtClean="0"/>
              <a:t>15</a:t>
            </a:fld>
            <a:endParaRPr lang="el-GR"/>
          </a:p>
        </p:txBody>
      </p:sp>
    </p:spTree>
    <p:extLst>
      <p:ext uri="{BB962C8B-B14F-4D97-AF65-F5344CB8AC3E}">
        <p14:creationId xmlns:p14="http://schemas.microsoft.com/office/powerpoint/2010/main" val="30970283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0"/>
            <a:ext cx="9144000" cy="249299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l-GR" sz="2800" b="1" u="sng" dirty="0" smtClean="0">
                <a:solidFill>
                  <a:srgbClr val="FF0000"/>
                </a:solidFill>
              </a:rPr>
              <a:t>9.Ορισμοί </a:t>
            </a:r>
          </a:p>
          <a:p>
            <a:endParaRPr lang="el-GR" sz="2400" dirty="0"/>
          </a:p>
          <a:p>
            <a:r>
              <a:rPr lang="el-GR" sz="2400" dirty="0" smtClean="0"/>
              <a:t>Στο κεφάλαιο αυτό θα πρέπει να δοθούν οι ορισμοί των διαφόρων μεταβλητών που εξετάσθηκαν στην έρευνα για αποφυγή συγχύσεων και παρερμηνειών.                                                                     </a:t>
            </a:r>
            <a:r>
              <a:rPr lang="el-GR" sz="2400" dirty="0"/>
              <a:t>(</a:t>
            </a:r>
            <a:r>
              <a:rPr lang="el-GR" sz="2400" dirty="0" smtClean="0"/>
              <a:t>1 διαφάνεια</a:t>
            </a:r>
            <a:r>
              <a:rPr lang="el-GR" sz="3200" dirty="0" smtClean="0"/>
              <a:t>)</a:t>
            </a:r>
            <a:endParaRPr lang="el-GR" sz="3200" dirty="0"/>
          </a:p>
          <a:p>
            <a:endParaRPr lang="el-GR" sz="2400" dirty="0"/>
          </a:p>
        </p:txBody>
      </p:sp>
      <p:sp>
        <p:nvSpPr>
          <p:cNvPr id="3" name="Θέση υποσέλιδου 2"/>
          <p:cNvSpPr>
            <a:spLocks noGrp="1"/>
          </p:cNvSpPr>
          <p:nvPr>
            <p:ph type="ftr" sz="quarter" idx="11"/>
          </p:nvPr>
        </p:nvSpPr>
        <p:spPr/>
        <p:txBody>
          <a:bodyPr/>
          <a:lstStyle/>
          <a:p>
            <a:r>
              <a:rPr lang="el-GR" smtClean="0"/>
              <a:t>1ο ΓΥΜΝΑΣΙΟ ΗΛΙΟΥΠΟΛΗΣ- ΤΕΧΝΟΛΟΓΙΑ Γ! ΤΑΞΗΣ 2019-2020</a:t>
            </a:r>
            <a:endParaRPr lang="el-GR" dirty="0"/>
          </a:p>
        </p:txBody>
      </p:sp>
      <p:sp>
        <p:nvSpPr>
          <p:cNvPr id="4" name="Θέση αριθμού διαφάνειας 3"/>
          <p:cNvSpPr>
            <a:spLocks noGrp="1"/>
          </p:cNvSpPr>
          <p:nvPr>
            <p:ph type="sldNum" sz="quarter" idx="12"/>
          </p:nvPr>
        </p:nvSpPr>
        <p:spPr/>
        <p:txBody>
          <a:bodyPr/>
          <a:lstStyle/>
          <a:p>
            <a:fld id="{017507B4-3634-4BA4-8045-6DEDE381AB64}" type="slidenum">
              <a:rPr lang="el-GR" smtClean="0"/>
              <a:t>16</a:t>
            </a:fld>
            <a:endParaRPr lang="el-GR"/>
          </a:p>
        </p:txBody>
      </p:sp>
    </p:spTree>
    <p:extLst>
      <p:ext uri="{BB962C8B-B14F-4D97-AF65-F5344CB8AC3E}">
        <p14:creationId xmlns:p14="http://schemas.microsoft.com/office/powerpoint/2010/main" val="41797302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0"/>
            <a:ext cx="9144000" cy="507831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l-GR" sz="2800" b="1" u="sng" dirty="0" smtClean="0">
                <a:solidFill>
                  <a:srgbClr val="FF0000"/>
                </a:solidFill>
              </a:rPr>
              <a:t>10.Συμπεράσματα </a:t>
            </a:r>
          </a:p>
          <a:p>
            <a:r>
              <a:rPr lang="el-GR" sz="2400" dirty="0" smtClean="0"/>
              <a:t>Στο κεφάλαιο αυτό περιγράφονται με ακρίβεια τα αποτελέσματα στα οποία κατέληξε η έρευνα.  Είναι επιθυμητό λοιπόν το κεφάλαιο αυτό να γράφεται με βάση την πραγματικότητα αυτή και με τη μεγαλύτερη δυνατή ακρίβεια και σαφήνεια. Θα πρέπει δηλαδή</a:t>
            </a:r>
          </a:p>
          <a:p>
            <a:r>
              <a:rPr lang="el-GR" sz="2400" dirty="0" smtClean="0"/>
              <a:t>στη </a:t>
            </a:r>
            <a:r>
              <a:rPr lang="el-GR" sz="2400" dirty="0"/>
              <a:t>διατύπωση των συμπερασμάτων να μη χρησιμοποιούνται κατά το δυνατόν τεχνικοί όροι ώστε να γίνονται αντιληπτά από τον κοινό άνθρωπο. - Να συσχετίζονται τα συμπεράσματα με την υπόθεση που έγινε στην αρχή της έρευνας. </a:t>
            </a:r>
            <a:endParaRPr lang="el-GR" sz="2400" dirty="0" smtClean="0"/>
          </a:p>
          <a:p>
            <a:r>
              <a:rPr lang="el-GR" sz="2400" dirty="0" smtClean="0"/>
              <a:t> </a:t>
            </a:r>
            <a:r>
              <a:rPr lang="el-GR" sz="2400" dirty="0"/>
              <a:t>Να αναφέρονται σημεία που δεν διευκρινίσθηκαν με </a:t>
            </a:r>
            <a:r>
              <a:rPr lang="el-GR" sz="2400" dirty="0" smtClean="0"/>
              <a:t>την πραγματοποίηση </a:t>
            </a:r>
            <a:r>
              <a:rPr lang="el-GR" sz="2400" dirty="0"/>
              <a:t>της έρευνας.</a:t>
            </a:r>
          </a:p>
          <a:p>
            <a:r>
              <a:rPr lang="el-GR" sz="2400" dirty="0" smtClean="0"/>
              <a:t>                                                                                                    (</a:t>
            </a:r>
            <a:r>
              <a:rPr lang="el-GR" sz="2400" dirty="0"/>
              <a:t>1-2 διαφάνειες</a:t>
            </a:r>
            <a:r>
              <a:rPr lang="el-GR" sz="3200" dirty="0"/>
              <a:t>)</a:t>
            </a:r>
          </a:p>
          <a:p>
            <a:endParaRPr lang="el-GR" sz="2400" dirty="0"/>
          </a:p>
        </p:txBody>
      </p:sp>
      <p:sp>
        <p:nvSpPr>
          <p:cNvPr id="3" name="Θέση υποσέλιδου 2"/>
          <p:cNvSpPr>
            <a:spLocks noGrp="1"/>
          </p:cNvSpPr>
          <p:nvPr>
            <p:ph type="ftr" sz="quarter" idx="11"/>
          </p:nvPr>
        </p:nvSpPr>
        <p:spPr/>
        <p:txBody>
          <a:bodyPr/>
          <a:lstStyle/>
          <a:p>
            <a:r>
              <a:rPr lang="el-GR" smtClean="0"/>
              <a:t>1ο ΓΥΜΝΑΣΙΟ ΗΛΙΟΥΠΟΛΗΣ- ΤΕΧΝΟΛΟΓΙΑ Γ! ΤΑΞΗΣ 2019-2020</a:t>
            </a:r>
            <a:endParaRPr lang="el-GR" dirty="0"/>
          </a:p>
        </p:txBody>
      </p:sp>
      <p:sp>
        <p:nvSpPr>
          <p:cNvPr id="4" name="Θέση αριθμού διαφάνειας 3"/>
          <p:cNvSpPr>
            <a:spLocks noGrp="1"/>
          </p:cNvSpPr>
          <p:nvPr>
            <p:ph type="sldNum" sz="quarter" idx="12"/>
          </p:nvPr>
        </p:nvSpPr>
        <p:spPr/>
        <p:txBody>
          <a:bodyPr/>
          <a:lstStyle/>
          <a:p>
            <a:fld id="{017507B4-3634-4BA4-8045-6DEDE381AB64}" type="slidenum">
              <a:rPr lang="el-GR" smtClean="0"/>
              <a:t>17</a:t>
            </a:fld>
            <a:endParaRPr lang="el-GR"/>
          </a:p>
        </p:txBody>
      </p:sp>
    </p:spTree>
    <p:extLst>
      <p:ext uri="{BB962C8B-B14F-4D97-AF65-F5344CB8AC3E}">
        <p14:creationId xmlns:p14="http://schemas.microsoft.com/office/powerpoint/2010/main" val="1085009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1"/>
            <a:ext cx="9144000" cy="606319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l-GR" sz="2800" b="1" u="sng" dirty="0" smtClean="0">
                <a:solidFill>
                  <a:srgbClr val="FF0000"/>
                </a:solidFill>
              </a:rPr>
              <a:t>11.Προτάσεις για συμπληρωματική έρευνα στο μέλλον από άλλους ερευνητές </a:t>
            </a:r>
          </a:p>
          <a:p>
            <a:r>
              <a:rPr lang="el-GR" sz="2400" dirty="0" smtClean="0"/>
              <a:t>Βασιζόμενος στα αποτελέσματα της έρευνας, ο ερευνητής θα προτείνει τομείς που θεωρεί ότι πρέπει να διαλευκανθούν στο μέλλον με νέες έρευνες.</a:t>
            </a:r>
          </a:p>
          <a:p>
            <a:r>
              <a:rPr lang="el-GR" sz="2400" dirty="0" smtClean="0"/>
              <a:t> Είναι σημαντικό να βασίζονται οι προτάσεις αυτές στα αποτελέσματα της έρευνας που πραγματοποιήθηκε, και όχι να πηγάζουν από άσχετα θέματα. </a:t>
            </a:r>
          </a:p>
          <a:p>
            <a:r>
              <a:rPr lang="el-GR" sz="2400" dirty="0" smtClean="0"/>
              <a:t>Επιπλέον οι προτάσεις θα πρέπει να είναι εποικοδομητικές και θα δείχνουν τη θέληση του ερευνητή για βελτιώσεις και πρόοδο στον τομέα με τον οποίο ασχολείται</a:t>
            </a:r>
            <a:r>
              <a:rPr lang="el-GR" sz="2400" dirty="0"/>
              <a:t>. </a:t>
            </a:r>
            <a:r>
              <a:rPr lang="el-GR" sz="2400" dirty="0" smtClean="0"/>
              <a:t>                                              (1 διαφάνεια</a:t>
            </a:r>
            <a:r>
              <a:rPr lang="el-GR" sz="3200" dirty="0" smtClean="0"/>
              <a:t>)</a:t>
            </a:r>
            <a:endParaRPr lang="el-GR" sz="3200" dirty="0"/>
          </a:p>
          <a:p>
            <a:endParaRPr lang="el-GR" sz="2400" dirty="0" smtClean="0"/>
          </a:p>
          <a:p>
            <a:r>
              <a:rPr lang="el-GR" sz="2800" b="1" u="sng" dirty="0" smtClean="0">
                <a:solidFill>
                  <a:srgbClr val="FF0000"/>
                </a:solidFill>
              </a:rPr>
              <a:t>12.Βιβλιογραφία</a:t>
            </a:r>
          </a:p>
          <a:p>
            <a:r>
              <a:rPr lang="el-GR" sz="2400" dirty="0" smtClean="0"/>
              <a:t>Αναφέρατε</a:t>
            </a:r>
            <a:r>
              <a:rPr lang="el-GR" sz="2400" dirty="0" smtClean="0"/>
              <a:t> όλες τις πηγές που χρησιμοποιήσατε.              (</a:t>
            </a:r>
            <a:r>
              <a:rPr lang="el-GR" sz="2400" dirty="0" smtClean="0"/>
              <a:t>1 διαφάνεια</a:t>
            </a:r>
            <a:r>
              <a:rPr lang="el-GR" sz="3200" dirty="0" smtClean="0"/>
              <a:t>)</a:t>
            </a:r>
            <a:endParaRPr lang="el-GR" sz="3200" dirty="0"/>
          </a:p>
          <a:p>
            <a:endParaRPr lang="el-GR" sz="2400" b="1" u="sng" dirty="0">
              <a:solidFill>
                <a:srgbClr val="FF0000"/>
              </a:solidFill>
            </a:endParaRPr>
          </a:p>
        </p:txBody>
      </p:sp>
      <p:sp>
        <p:nvSpPr>
          <p:cNvPr id="3" name="Θέση υποσέλιδου 2"/>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4" name="Θέση αριθμού διαφάνειας 3"/>
          <p:cNvSpPr>
            <a:spLocks noGrp="1"/>
          </p:cNvSpPr>
          <p:nvPr>
            <p:ph type="sldNum" sz="quarter" idx="12"/>
          </p:nvPr>
        </p:nvSpPr>
        <p:spPr>
          <a:xfrm>
            <a:off x="6588224" y="6309320"/>
            <a:ext cx="2133600" cy="365125"/>
          </a:xfrm>
        </p:spPr>
        <p:txBody>
          <a:bodyPr/>
          <a:lstStyle/>
          <a:p>
            <a:fld id="{017507B4-3634-4BA4-8045-6DEDE381AB64}" type="slidenum">
              <a:rPr lang="el-GR" smtClean="0"/>
              <a:t>18</a:t>
            </a:fld>
            <a:endParaRPr lang="el-GR"/>
          </a:p>
        </p:txBody>
      </p:sp>
    </p:spTree>
    <p:extLst>
      <p:ext uri="{BB962C8B-B14F-4D97-AF65-F5344CB8AC3E}">
        <p14:creationId xmlns:p14="http://schemas.microsoft.com/office/powerpoint/2010/main" val="28294545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3" name="Θέση αριθμού διαφάνειας 2"/>
          <p:cNvSpPr>
            <a:spLocks noGrp="1"/>
          </p:cNvSpPr>
          <p:nvPr>
            <p:ph type="sldNum" sz="quarter" idx="12"/>
          </p:nvPr>
        </p:nvSpPr>
        <p:spPr/>
        <p:txBody>
          <a:bodyPr/>
          <a:lstStyle/>
          <a:p>
            <a:fld id="{017507B4-3634-4BA4-8045-6DEDE381AB64}" type="slidenum">
              <a:rPr lang="el-GR" smtClean="0"/>
              <a:t>19</a:t>
            </a:fld>
            <a:endParaRPr lang="el-GR"/>
          </a:p>
        </p:txBody>
      </p:sp>
      <p:pic>
        <p:nvPicPr>
          <p:cNvPr id="1026" name="Picture 2" descr="C:\Users\User\Desktop\αρχείο λήψης.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919921"/>
            <a:ext cx="5256584" cy="5233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6715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51520" y="889844"/>
            <a:ext cx="8496944" cy="4955203"/>
          </a:xfrm>
          <a:prstGeom prst="rect">
            <a:avLst/>
          </a:prstGeom>
        </p:spPr>
        <p:txBody>
          <a:bodyPr wrap="square">
            <a:spAutoFit/>
          </a:bodyPr>
          <a:lstStyle/>
          <a:p>
            <a:r>
              <a:rPr lang="el-GR" sz="2800" b="1" u="sng" dirty="0" smtClean="0">
                <a:solidFill>
                  <a:srgbClr val="FF0000"/>
                </a:solidFill>
              </a:rPr>
              <a:t>Έρευνα και πειραματισμός</a:t>
            </a:r>
            <a:endParaRPr lang="en-US" sz="2800" b="1" u="sng" dirty="0" smtClean="0">
              <a:solidFill>
                <a:srgbClr val="FF0000"/>
              </a:solidFill>
            </a:endParaRPr>
          </a:p>
          <a:p>
            <a:r>
              <a:rPr lang="el-GR" sz="2400" dirty="0" smtClean="0"/>
              <a:t> Η έρευνα και η ανάπτυξη είναι ένας συγκεκριμένος τρόπος επίλυσης προβλημάτων που χρησιμοποιείται με ένταση στις επιχειρήσεις και τη βιομηχανία για να προετοιμασθούν προϊόντα και συστήματα για την αγορά. Η έρευνα σε συγκεκριμένα θέματα που ενδιαφέρουν την κυβέρνηση, τις επιχειρήσεις και τη βιομηχανία μπορούν να προσφέρουν πληροφόρηση σε ένα θέμα, και σε πολλές περιπτώσεις μπορεί να προσφέρει τις γνώσεις για να δημιουργηθεί μια εφεύρεση ή μια καινοτομία. Η ανάπτυξη βοηθά στο να προετοιμασθεί ένα προϊόν ή ένα σύστημα για τελική παραγωγή. Η ανάπτυξη προϊόντος συχνά απαιτεί σταθερή προσπάθεια από ομάδες ανθρώπων που έχουν διαφορετική υποδομή γνώσεων και ικανοτήτων</a:t>
            </a:r>
            <a:r>
              <a:rPr lang="el-GR" dirty="0" smtClean="0"/>
              <a:t>.</a:t>
            </a:r>
            <a:endParaRPr lang="el-GR" dirty="0"/>
          </a:p>
        </p:txBody>
      </p:sp>
      <p:sp>
        <p:nvSpPr>
          <p:cNvPr id="3" name="Θέση υποσέλιδου 2"/>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4" name="Θέση αριθμού διαφάνειας 3"/>
          <p:cNvSpPr>
            <a:spLocks noGrp="1"/>
          </p:cNvSpPr>
          <p:nvPr>
            <p:ph type="sldNum" sz="quarter" idx="12"/>
          </p:nvPr>
        </p:nvSpPr>
        <p:spPr/>
        <p:txBody>
          <a:bodyPr/>
          <a:lstStyle/>
          <a:p>
            <a:fld id="{017507B4-3634-4BA4-8045-6DEDE381AB64}" type="slidenum">
              <a:rPr lang="el-GR" smtClean="0"/>
              <a:t>2</a:t>
            </a:fld>
            <a:endParaRPr lang="el-GR"/>
          </a:p>
        </p:txBody>
      </p:sp>
    </p:spTree>
    <p:extLst>
      <p:ext uri="{BB962C8B-B14F-4D97-AF65-F5344CB8AC3E}">
        <p14:creationId xmlns:p14="http://schemas.microsoft.com/office/powerpoint/2010/main" val="1960822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827584" y="620688"/>
            <a:ext cx="7344816" cy="4031873"/>
          </a:xfrm>
          <a:prstGeom prst="rect">
            <a:avLst/>
          </a:prstGeom>
        </p:spPr>
        <p:txBody>
          <a:bodyPr wrap="square">
            <a:spAutoFit/>
          </a:bodyPr>
          <a:lstStyle/>
          <a:p>
            <a:r>
              <a:rPr lang="el-GR" sz="3200" b="1" u="sng" dirty="0" smtClean="0">
                <a:solidFill>
                  <a:srgbClr val="FF0000"/>
                </a:solidFill>
              </a:rPr>
              <a:t>Έρευνα τεχνολογικών προβλημάτων </a:t>
            </a:r>
            <a:endParaRPr lang="en-US" sz="3200" b="1" u="sng" dirty="0" smtClean="0">
              <a:solidFill>
                <a:srgbClr val="FF0000"/>
              </a:solidFill>
            </a:endParaRPr>
          </a:p>
          <a:p>
            <a:r>
              <a:rPr lang="el-GR" sz="3200" b="1" u="sng" dirty="0" smtClean="0">
                <a:solidFill>
                  <a:schemeClr val="tx1">
                    <a:lumMod val="95000"/>
                  </a:schemeClr>
                </a:solidFill>
              </a:rPr>
              <a:t>Τα τεχνολογικά προβλήματα πρέπει να ερευνηθούν πριν να μπορούν να λυθούν</a:t>
            </a:r>
            <a:r>
              <a:rPr lang="el-GR" sz="3200" dirty="0" smtClean="0">
                <a:solidFill>
                  <a:schemeClr val="tx1">
                    <a:lumMod val="95000"/>
                  </a:schemeClr>
                </a:solidFill>
              </a:rPr>
              <a:t>. Όταν εμφανίζεται ένα πρόβλημα, είναι απαραίτητο πρώτα να μάθουμε αρκετά σχετικά με αυτό, για να αποφασίσουμε την καλύτερη μορφή μεθόδου επίλυσης προβλημάτων που θα χρησιμοποιήσουμε</a:t>
            </a:r>
            <a:r>
              <a:rPr lang="el-GR" sz="3200" dirty="0" smtClean="0"/>
              <a:t>. </a:t>
            </a:r>
            <a:endParaRPr lang="el-GR" sz="3200" dirty="0"/>
          </a:p>
        </p:txBody>
      </p:sp>
      <p:sp>
        <p:nvSpPr>
          <p:cNvPr id="3" name="Θέση υποσέλιδου 2"/>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4" name="Θέση αριθμού διαφάνειας 3"/>
          <p:cNvSpPr>
            <a:spLocks noGrp="1"/>
          </p:cNvSpPr>
          <p:nvPr>
            <p:ph type="sldNum" sz="quarter" idx="12"/>
          </p:nvPr>
        </p:nvSpPr>
        <p:spPr/>
        <p:txBody>
          <a:bodyPr/>
          <a:lstStyle/>
          <a:p>
            <a:fld id="{017507B4-3634-4BA4-8045-6DEDE381AB64}" type="slidenum">
              <a:rPr lang="el-GR" smtClean="0"/>
              <a:t>3</a:t>
            </a:fld>
            <a:endParaRPr lang="el-GR"/>
          </a:p>
        </p:txBody>
      </p:sp>
    </p:spTree>
    <p:extLst>
      <p:ext uri="{BB962C8B-B14F-4D97-AF65-F5344CB8AC3E}">
        <p14:creationId xmlns:p14="http://schemas.microsoft.com/office/powerpoint/2010/main" val="915828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79512" y="188641"/>
            <a:ext cx="8964488" cy="6124754"/>
          </a:xfrm>
          <a:prstGeom prst="rect">
            <a:avLst/>
          </a:prstGeom>
        </p:spPr>
        <p:txBody>
          <a:bodyPr wrap="square">
            <a:spAutoFit/>
          </a:bodyPr>
          <a:lstStyle/>
          <a:p>
            <a:r>
              <a:rPr lang="el-GR" sz="2800" b="1" u="sng" dirty="0" smtClean="0">
                <a:solidFill>
                  <a:srgbClr val="FF0000"/>
                </a:solidFill>
              </a:rPr>
              <a:t>Δεν είναι όλα τα προβλήματα τεχνολογικά ή δεν μπορούν να λυθούν όλα τα προβλήματα. </a:t>
            </a:r>
            <a:endParaRPr lang="en-US" sz="2800" b="1" u="sng" dirty="0" smtClean="0">
              <a:solidFill>
                <a:srgbClr val="FF0000"/>
              </a:solidFill>
            </a:endParaRPr>
          </a:p>
          <a:p>
            <a:r>
              <a:rPr lang="el-GR" sz="2800" dirty="0" smtClean="0"/>
              <a:t>Η τεχνολογία δεν μπορεί να χρησιμοποιηθεί για να προσφέρει χρήσιμες λύσεις σε όλα τα προβλήματα ή να καλύψει κάθε ανθρώπινη ανάγκη ή «θέλω». Αντίθετα, ορισμένα προβλήματα αντιμετωπίζονται καλύτερα με μη τεχνολογικές λύσεις. Για παράδειγμα η ανακύκλωση για να περιορισθεί η μόλυνση και να εξοικονομηθούν πλουτοπαραγωγικοί πόροι, είναι μια λύση συμπεριφοράς, παρά ένα τεχνολογικό πρόβλημα. Στον τομέα της υγείας, υγιεινές πρακτικές στη καθημερινή ζωή, όπως είναι η καλή διατροφή και η κανονική  άσκηση, μπορούν συχνά να λύσουν προβλήματα που η χειρουργική και τα φάρμακα δεν μπορούν. </a:t>
            </a:r>
            <a:endParaRPr lang="el-GR" sz="2800" dirty="0"/>
          </a:p>
        </p:txBody>
      </p:sp>
      <p:sp>
        <p:nvSpPr>
          <p:cNvPr id="3" name="Θέση υποσέλιδου 2"/>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4" name="Θέση αριθμού διαφάνειας 3"/>
          <p:cNvSpPr>
            <a:spLocks noGrp="1"/>
          </p:cNvSpPr>
          <p:nvPr>
            <p:ph type="sldNum" sz="quarter" idx="12"/>
          </p:nvPr>
        </p:nvSpPr>
        <p:spPr/>
        <p:txBody>
          <a:bodyPr/>
          <a:lstStyle/>
          <a:p>
            <a:fld id="{017507B4-3634-4BA4-8045-6DEDE381AB64}" type="slidenum">
              <a:rPr lang="el-GR" smtClean="0"/>
              <a:t>4</a:t>
            </a:fld>
            <a:endParaRPr lang="el-GR"/>
          </a:p>
        </p:txBody>
      </p:sp>
    </p:spTree>
    <p:extLst>
      <p:ext uri="{BB962C8B-B14F-4D97-AF65-F5344CB8AC3E}">
        <p14:creationId xmlns:p14="http://schemas.microsoft.com/office/powerpoint/2010/main" val="235367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51520" y="188640"/>
            <a:ext cx="8892480" cy="5262979"/>
          </a:xfrm>
          <a:prstGeom prst="rect">
            <a:avLst/>
          </a:prstGeom>
        </p:spPr>
        <p:txBody>
          <a:bodyPr wrap="square">
            <a:spAutoFit/>
          </a:bodyPr>
          <a:lstStyle/>
          <a:p>
            <a:r>
              <a:rPr lang="el-GR" sz="2800" b="1" u="sng" dirty="0" smtClean="0">
                <a:solidFill>
                  <a:srgbClr val="FF0000"/>
                </a:solidFill>
              </a:rPr>
              <a:t>Διεπιστημονική προσέγγιση </a:t>
            </a:r>
            <a:endParaRPr lang="en-US" sz="2800" b="1" u="sng" dirty="0" smtClean="0">
              <a:solidFill>
                <a:srgbClr val="FF0000"/>
              </a:solidFill>
            </a:endParaRPr>
          </a:p>
          <a:p>
            <a:r>
              <a:rPr lang="el-GR" sz="2800" dirty="0" smtClean="0"/>
              <a:t>Πολλά τεχνολογικά προβλήματα απαιτούν διεπιστημονική προσέγγιση. </a:t>
            </a:r>
            <a:endParaRPr lang="en-US" sz="2800" dirty="0" smtClean="0"/>
          </a:p>
          <a:p>
            <a:r>
              <a:rPr lang="el-GR" sz="2800" dirty="0" smtClean="0"/>
              <a:t>Σαν συνάρτηση της φύσης ενός συγκεκριμένου προβλήματος, μπορεί να απαιτείται ένα μεγάλο εύρος γνώσης.</a:t>
            </a:r>
            <a:endParaRPr lang="en-US" sz="2800" dirty="0" smtClean="0"/>
          </a:p>
          <a:p>
            <a:r>
              <a:rPr lang="el-GR" sz="2800" dirty="0" smtClean="0"/>
              <a:t> Για παράδειγμα η έρευνα και η ανάπτυξη ενός νέου VIDEO GAME μπορούσε να ωφεληθεί από γνώση φυσιολογίας (για παράδειγμα χρόνο αντίδρασης και συντονισμός χεριού με το μάτι),</a:t>
            </a:r>
            <a:endParaRPr lang="en-US" sz="2800" dirty="0" smtClean="0"/>
          </a:p>
          <a:p>
            <a:r>
              <a:rPr lang="el-GR" sz="2800" dirty="0" smtClean="0"/>
              <a:t> καθώς επίσης και ψυχολογίας (για παράδειγμα διάρκεια προσοχής και μνήμη).</a:t>
            </a:r>
            <a:endParaRPr lang="el-GR" sz="2800" dirty="0"/>
          </a:p>
        </p:txBody>
      </p:sp>
      <p:sp>
        <p:nvSpPr>
          <p:cNvPr id="3" name="Θέση υποσέλιδου 2"/>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4" name="Θέση αριθμού διαφάνειας 3"/>
          <p:cNvSpPr>
            <a:spLocks noGrp="1"/>
          </p:cNvSpPr>
          <p:nvPr>
            <p:ph type="sldNum" sz="quarter" idx="12"/>
          </p:nvPr>
        </p:nvSpPr>
        <p:spPr/>
        <p:txBody>
          <a:bodyPr/>
          <a:lstStyle/>
          <a:p>
            <a:fld id="{017507B4-3634-4BA4-8045-6DEDE381AB64}" type="slidenum">
              <a:rPr lang="el-GR" smtClean="0"/>
              <a:t>5</a:t>
            </a:fld>
            <a:endParaRPr lang="el-GR"/>
          </a:p>
        </p:txBody>
      </p:sp>
    </p:spTree>
    <p:extLst>
      <p:ext uri="{BB962C8B-B14F-4D97-AF65-F5344CB8AC3E}">
        <p14:creationId xmlns:p14="http://schemas.microsoft.com/office/powerpoint/2010/main" val="500711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1"/>
            <a:ext cx="9144000" cy="6124754"/>
          </a:xfrm>
          <a:prstGeom prst="rect">
            <a:avLst/>
          </a:prstGeom>
        </p:spPr>
        <p:txBody>
          <a:bodyPr wrap="square">
            <a:spAutoFit/>
          </a:bodyPr>
          <a:lstStyle/>
          <a:p>
            <a:r>
              <a:rPr lang="el-GR" dirty="0" smtClean="0"/>
              <a:t> </a:t>
            </a:r>
            <a:r>
              <a:rPr lang="el-GR" sz="2800" b="1" u="sng" dirty="0" smtClean="0">
                <a:solidFill>
                  <a:srgbClr val="FF0000"/>
                </a:solidFill>
              </a:rPr>
              <a:t>Εφαρμογή διαδικασιών σχεδίασης και μελέτης</a:t>
            </a:r>
            <a:endParaRPr lang="en-US" sz="2800" b="1" u="sng" dirty="0" smtClean="0">
              <a:solidFill>
                <a:srgbClr val="FF0000"/>
              </a:solidFill>
            </a:endParaRPr>
          </a:p>
          <a:p>
            <a:r>
              <a:rPr lang="el-GR" sz="2800" dirty="0" smtClean="0"/>
              <a:t> Πολύ λίγα προϊόντα και συστήματα σήμερα, αναπτύσσονται με τη διαδικασία «προσπάθεια-</a:t>
            </a:r>
            <a:r>
              <a:rPr lang="el-GR" sz="2800" dirty="0" err="1" smtClean="0"/>
              <a:t>λάθο</a:t>
            </a:r>
            <a:r>
              <a:rPr lang="el-GR" sz="2800" dirty="0" smtClean="0"/>
              <a:t>ς» ή αναπτύσσονται τυχαία. </a:t>
            </a:r>
            <a:endParaRPr lang="en-US" sz="2800" dirty="0" smtClean="0"/>
          </a:p>
          <a:p>
            <a:r>
              <a:rPr lang="el-GR" sz="2800" dirty="0" smtClean="0"/>
              <a:t>Αντίθετα, σχεδόν κάθε τεχνολογία που συναντά ένας μαθητής, είναι το αποτέλεσμα μιας συστηματικής διαδικασίας σχεδίασης για την επίλυση προβλημάτων, που μεταφέρει μια ιδέα σε ένα τελικό προϊόν ή ένα σύστημα. </a:t>
            </a:r>
            <a:endParaRPr lang="en-US" sz="2800" dirty="0" smtClean="0"/>
          </a:p>
          <a:p>
            <a:r>
              <a:rPr lang="el-GR" sz="2800" dirty="0" smtClean="0"/>
              <a:t>Η διαδικασία αυτή εμπεριέχει μια σε βάθος αντίληψη του προβλήματος και των διαθέσιμων πλουτοπαραγωγικών πόρων, μια εξαντλητική έρευνα για λύσεις, και μια εκτενή αξιολόγηση και διαδικασία βελτίωσης. </a:t>
            </a:r>
            <a:endParaRPr lang="en-US" sz="2800" dirty="0" smtClean="0"/>
          </a:p>
          <a:p>
            <a:r>
              <a:rPr lang="el-GR" sz="2800" dirty="0" smtClean="0"/>
              <a:t>Η διαδικασία σχεδίασης είναι το θεμέλιο για όλες τις τεχνολογικές δραστηριότητες. </a:t>
            </a:r>
            <a:endParaRPr lang="el-GR" sz="2800" dirty="0"/>
          </a:p>
        </p:txBody>
      </p:sp>
      <p:sp>
        <p:nvSpPr>
          <p:cNvPr id="3" name="Θέση υποσέλιδου 2"/>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4" name="Θέση αριθμού διαφάνειας 3"/>
          <p:cNvSpPr>
            <a:spLocks noGrp="1"/>
          </p:cNvSpPr>
          <p:nvPr>
            <p:ph type="sldNum" sz="quarter" idx="12"/>
          </p:nvPr>
        </p:nvSpPr>
        <p:spPr/>
        <p:txBody>
          <a:bodyPr/>
          <a:lstStyle/>
          <a:p>
            <a:fld id="{017507B4-3634-4BA4-8045-6DEDE381AB64}" type="slidenum">
              <a:rPr lang="el-GR" smtClean="0"/>
              <a:t>6</a:t>
            </a:fld>
            <a:endParaRPr lang="el-GR"/>
          </a:p>
        </p:txBody>
      </p:sp>
    </p:spTree>
    <p:extLst>
      <p:ext uri="{BB962C8B-B14F-4D97-AF65-F5344CB8AC3E}">
        <p14:creationId xmlns:p14="http://schemas.microsoft.com/office/powerpoint/2010/main" val="3633607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3" name="Θέση αριθμού διαφάνειας 2"/>
          <p:cNvSpPr>
            <a:spLocks noGrp="1"/>
          </p:cNvSpPr>
          <p:nvPr>
            <p:ph type="sldNum" sz="quarter" idx="12"/>
          </p:nvPr>
        </p:nvSpPr>
        <p:spPr/>
        <p:txBody>
          <a:bodyPr/>
          <a:lstStyle/>
          <a:p>
            <a:fld id="{017507B4-3634-4BA4-8045-6DEDE381AB64}" type="slidenum">
              <a:rPr lang="el-GR" smtClean="0"/>
              <a:t>7</a:t>
            </a:fld>
            <a:endParaRPr lang="el-GR"/>
          </a:p>
        </p:txBody>
      </p:sp>
      <p:sp>
        <p:nvSpPr>
          <p:cNvPr id="4" name="TextBox 3"/>
          <p:cNvSpPr txBox="1"/>
          <p:nvPr/>
        </p:nvSpPr>
        <p:spPr>
          <a:xfrm>
            <a:off x="323528" y="1124744"/>
            <a:ext cx="8352928" cy="1938992"/>
          </a:xfrm>
          <a:prstGeom prst="rect">
            <a:avLst/>
          </a:prstGeom>
          <a:noFill/>
        </p:spPr>
        <p:txBody>
          <a:bodyPr wrap="square" rtlCol="0">
            <a:spAutoFit/>
          </a:bodyPr>
          <a:lstStyle/>
          <a:p>
            <a:r>
              <a:rPr lang="el-GR" sz="4000"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ΠΩΣ ΘΑ ΚΑΝΕΤΕ ΚΑΙ </a:t>
            </a:r>
          </a:p>
          <a:p>
            <a:r>
              <a:rPr lang="el-GR" sz="4000"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ΠΩΣ ΘΑ ΠΑΡΟΥΣΙΑΣΕΤΕ </a:t>
            </a:r>
          </a:p>
          <a:p>
            <a:r>
              <a:rPr lang="el-GR" sz="4000" b="1" dirty="0" smtClean="0">
                <a:ln w="18000">
                  <a:solidFill>
                    <a:schemeClr val="accent2">
                      <a:satMod val="140000"/>
                    </a:schemeClr>
                  </a:solidFill>
                  <a:prstDash val="solid"/>
                  <a:miter lim="800000"/>
                </a:ln>
                <a:effectLst>
                  <a:outerShdw blurRad="25500" dist="23000" dir="7020000" algn="tl">
                    <a:srgbClr val="000000">
                      <a:alpha val="50000"/>
                    </a:srgbClr>
                  </a:outerShdw>
                </a:effectLst>
              </a:rPr>
              <a:t>ΤΗΝ ΠΕΙΡΑΜΑΤΙΚΗ ΣΑΣ ΕΡΕΥΝΑ</a:t>
            </a:r>
            <a:endParaRPr lang="el-GR" sz="4000" b="1" dirty="0">
              <a:ln w="18000">
                <a:solidFill>
                  <a:schemeClr val="accent2">
                    <a:satMod val="140000"/>
                  </a:schemeClr>
                </a:solidFill>
                <a:prstDash val="solid"/>
                <a:miter lim="800000"/>
              </a:ln>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762079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0"/>
            <a:ext cx="9144000" cy="6247864"/>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l-GR" sz="2800" b="1" u="sng" dirty="0" smtClean="0">
                <a:solidFill>
                  <a:srgbClr val="FF0000"/>
                </a:solidFill>
              </a:rPr>
              <a:t>1.Τίτλος της έρευνας </a:t>
            </a:r>
            <a:endParaRPr lang="en-US" sz="2800" b="1" u="sng" dirty="0" smtClean="0">
              <a:solidFill>
                <a:srgbClr val="FF0000"/>
              </a:solidFill>
            </a:endParaRPr>
          </a:p>
          <a:p>
            <a:r>
              <a:rPr lang="el-GR" sz="2800" dirty="0" smtClean="0"/>
              <a:t>Ο τίτλος μιας έρευνας θα πρέπει να δίνει στον αναγνώστη τη δυνατότητα να αντιληφθεί εύκολα το θέμα που διαπραγματεύεται. Ο τίτλος μιας έρευνας είναι εκείνος που καταχωρείται σε καταλόγους (ή καρτέλες βιβλιοθηκών) και μεταβιβάζει στους αναγνώστες μηνύματα σε σχέση με τα θέματα που διαπραγματεύεται. Χαρακτηριστικά ενός καλού τίτλου</a:t>
            </a:r>
            <a:r>
              <a:rPr lang="en-US" sz="2800" dirty="0"/>
              <a:t>:</a:t>
            </a:r>
            <a:endParaRPr lang="en-US" sz="2800" dirty="0" smtClean="0"/>
          </a:p>
          <a:p>
            <a:r>
              <a:rPr lang="el-GR" sz="2800" dirty="0" smtClean="0"/>
              <a:t> </a:t>
            </a:r>
            <a:r>
              <a:rPr lang="el-GR" sz="2400" dirty="0" smtClean="0"/>
              <a:t>Α. Ο τίτλος θα πρέπει να είναι σύντομος και ακριβής . Δεν θα πρέπει να περιέχει περισσότερο από 12 με 15 λέξεις.</a:t>
            </a:r>
            <a:endParaRPr lang="en-US" sz="2400" dirty="0" smtClean="0"/>
          </a:p>
          <a:p>
            <a:r>
              <a:rPr lang="el-GR" sz="2400" dirty="0" smtClean="0"/>
              <a:t> Β. Ο τίτλος της έρευνας θα πρέπει να απεικονίζει όλα τα σημεία που διαπραγματεύεται η έρευνα και να περιλαμβάνει όλες τις μεταβλητές που μελετήθηκαν. </a:t>
            </a:r>
          </a:p>
          <a:p>
            <a:r>
              <a:rPr lang="el-GR" sz="2400" dirty="0" smtClean="0"/>
              <a:t>Γ. Ο τίτλος αντικατοπτρίζει τα όρια της έρευνας. Εκφράζει δηλαδή τι μελετήθηκε και τι δεν μελετήθηκε στην έρευνα </a:t>
            </a:r>
            <a:r>
              <a:rPr lang="el-GR" sz="2800" dirty="0" smtClean="0"/>
              <a:t>.                  </a:t>
            </a:r>
            <a:r>
              <a:rPr lang="en-US" sz="2800" dirty="0" smtClean="0"/>
              <a:t>(</a:t>
            </a:r>
            <a:r>
              <a:rPr lang="en-US" sz="2000" dirty="0" smtClean="0"/>
              <a:t>1 </a:t>
            </a:r>
            <a:r>
              <a:rPr lang="el-GR" sz="2000" dirty="0" smtClean="0"/>
              <a:t>διαφάνεια)</a:t>
            </a:r>
            <a:endParaRPr lang="el-GR" sz="2000" dirty="0"/>
          </a:p>
        </p:txBody>
      </p:sp>
      <p:sp>
        <p:nvSpPr>
          <p:cNvPr id="3" name="Θέση υποσέλιδου 2"/>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4" name="Θέση αριθμού διαφάνειας 3"/>
          <p:cNvSpPr>
            <a:spLocks noGrp="1"/>
          </p:cNvSpPr>
          <p:nvPr>
            <p:ph type="sldNum" sz="quarter" idx="12"/>
          </p:nvPr>
        </p:nvSpPr>
        <p:spPr/>
        <p:txBody>
          <a:bodyPr/>
          <a:lstStyle/>
          <a:p>
            <a:fld id="{017507B4-3634-4BA4-8045-6DEDE381AB64}" type="slidenum">
              <a:rPr lang="el-GR" smtClean="0"/>
              <a:t>8</a:t>
            </a:fld>
            <a:endParaRPr lang="el-GR"/>
          </a:p>
        </p:txBody>
      </p:sp>
    </p:spTree>
    <p:extLst>
      <p:ext uri="{BB962C8B-B14F-4D97-AF65-F5344CB8AC3E}">
        <p14:creationId xmlns:p14="http://schemas.microsoft.com/office/powerpoint/2010/main" val="2491662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0" y="0"/>
            <a:ext cx="9144000" cy="483209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l-GR" sz="2800" b="1" u="sng" dirty="0" smtClean="0">
                <a:solidFill>
                  <a:srgbClr val="FF0000"/>
                </a:solidFill>
              </a:rPr>
              <a:t>2.Παρουσίαση του προβλήματος </a:t>
            </a:r>
            <a:endParaRPr lang="el-GR" sz="2800" dirty="0" smtClean="0"/>
          </a:p>
          <a:p>
            <a:r>
              <a:rPr lang="el-GR" sz="2800" dirty="0" smtClean="0"/>
              <a:t> Στο κεφάλαιο αυτό ο μελετητής – ερευνητής παρουσιάζει με ακρίβεια τα ερωτήματα στα οποία προσπάθησε να δώσει απάντηση η έρευνα . Αναλυτικά στο κεφάλαιο αυτό θα πρέπει: </a:t>
            </a:r>
          </a:p>
          <a:p>
            <a:r>
              <a:rPr lang="el-GR" sz="2800" dirty="0" smtClean="0"/>
              <a:t>Α. Να περιγράφονται τα θέματα που διαπραγματεύεται η μελέτη. </a:t>
            </a:r>
          </a:p>
          <a:p>
            <a:r>
              <a:rPr lang="el-GR" sz="2800" dirty="0" smtClean="0"/>
              <a:t>Β. Να επεξηγούνται τα όρια της μελέτης, όπως προσδιορίζονται στον τίτλο της έρευνας.</a:t>
            </a:r>
          </a:p>
          <a:p>
            <a:r>
              <a:rPr lang="el-GR" sz="2800" dirty="0" smtClean="0"/>
              <a:t> Γ. Να προσδιορίζονται και να περιγράφονται οι μεταβλητές του προβλήματος</a:t>
            </a:r>
            <a:r>
              <a:rPr lang="el-GR" sz="2000" dirty="0" smtClean="0"/>
              <a:t>.                                                                                (1-2 διαφάνειες</a:t>
            </a:r>
            <a:r>
              <a:rPr lang="el-GR" sz="2800" dirty="0" smtClean="0"/>
              <a:t>)</a:t>
            </a:r>
            <a:endParaRPr lang="el-GR" sz="2800" dirty="0"/>
          </a:p>
        </p:txBody>
      </p:sp>
      <p:sp>
        <p:nvSpPr>
          <p:cNvPr id="3" name="Θέση υποσέλιδου 2"/>
          <p:cNvSpPr>
            <a:spLocks noGrp="1"/>
          </p:cNvSpPr>
          <p:nvPr>
            <p:ph type="ftr" sz="quarter" idx="11"/>
          </p:nvPr>
        </p:nvSpPr>
        <p:spPr/>
        <p:txBody>
          <a:bodyPr/>
          <a:lstStyle/>
          <a:p>
            <a:r>
              <a:rPr lang="el-GR" smtClean="0"/>
              <a:t>1ο ΓΥΜΝΑΣΙΟ ΗΛΙΟΥΠΟΛΗΣ- ΤΕΧΝΟΛΟΓΙΑ Γ! ΤΑΞΗΣ 2019-2020</a:t>
            </a:r>
            <a:endParaRPr lang="el-GR"/>
          </a:p>
        </p:txBody>
      </p:sp>
      <p:sp>
        <p:nvSpPr>
          <p:cNvPr id="4" name="Θέση αριθμού διαφάνειας 3"/>
          <p:cNvSpPr>
            <a:spLocks noGrp="1"/>
          </p:cNvSpPr>
          <p:nvPr>
            <p:ph type="sldNum" sz="quarter" idx="12"/>
          </p:nvPr>
        </p:nvSpPr>
        <p:spPr/>
        <p:txBody>
          <a:bodyPr/>
          <a:lstStyle/>
          <a:p>
            <a:fld id="{017507B4-3634-4BA4-8045-6DEDE381AB64}" type="slidenum">
              <a:rPr lang="el-GR" smtClean="0"/>
              <a:t>9</a:t>
            </a:fld>
            <a:endParaRPr lang="el-GR"/>
          </a:p>
        </p:txBody>
      </p:sp>
    </p:spTree>
    <p:extLst>
      <p:ext uri="{BB962C8B-B14F-4D97-AF65-F5344CB8AC3E}">
        <p14:creationId xmlns:p14="http://schemas.microsoft.com/office/powerpoint/2010/main" val="3616154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1856</Words>
  <Application>Microsoft Office PowerPoint</Application>
  <PresentationFormat>Προβολή στην οθόνη (4:3)</PresentationFormat>
  <Paragraphs>125</Paragraphs>
  <Slides>19</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Θέμα του Office</vt:lpstr>
      <vt:lpstr>   ΔΗΜΙΟΥΡΓΙΚΟΣ  ΧΡΟΝΟΣ  ΣΤΟ ΣΠΙΤΙ!</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27</cp:revision>
  <dcterms:created xsi:type="dcterms:W3CDTF">2017-11-25T21:53:58Z</dcterms:created>
  <dcterms:modified xsi:type="dcterms:W3CDTF">2020-03-21T15:07:17Z</dcterms:modified>
</cp:coreProperties>
</file>